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340"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5" d="100"/>
          <a:sy n="75" d="100"/>
        </p:scale>
        <p:origin x="118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6/10/2024</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769441"/>
          </a:xfrm>
          <a:prstGeom prst="rect">
            <a:avLst/>
          </a:prstGeom>
          <a:noFill/>
        </p:spPr>
        <p:txBody>
          <a:bodyPr wrap="square" lIns="91440" tIns="45720" rIns="91440" bIns="45720" rtlCol="0" anchor="t">
            <a:spAutoFit/>
          </a:bodyPr>
          <a:lstStyle/>
          <a:p>
            <a:r>
              <a:rPr lang="en-US" sz="2200" dirty="0" smtClean="0">
                <a:solidFill>
                  <a:schemeClr val="bg1"/>
                </a:solidFill>
                <a:latin typeface="Abadi"/>
                <a:ea typeface="SF Pro" pitchFamily="2" charset="0"/>
                <a:cs typeface="SF Pro" pitchFamily="2" charset="0"/>
              </a:rPr>
              <a:t>Raj Sharma</a:t>
            </a:r>
            <a:endParaRPr lang="en-US" sz="2200" dirty="0">
              <a:solidFill>
                <a:schemeClr val="bg1"/>
              </a:solidFill>
              <a:latin typeface="Abadi"/>
              <a:ea typeface="SF Pro" pitchFamily="2" charset="0"/>
              <a:cs typeface="SF Pro" pitchFamily="2" charset="0"/>
            </a:endParaRPr>
          </a:p>
          <a:p>
            <a:r>
              <a:rPr lang="en-US" sz="2200" dirty="0" smtClean="0">
                <a:solidFill>
                  <a:schemeClr val="bg1"/>
                </a:solidFill>
                <a:latin typeface="Abadi" panose="020B0604020104020204" pitchFamily="34" charset="0"/>
                <a:ea typeface="SF Pro" pitchFamily="2" charset="0"/>
                <a:cs typeface="SF Pro" pitchFamily="2" charset="0"/>
              </a:rPr>
              <a:t>10</a:t>
            </a:r>
            <a:r>
              <a:rPr lang="en-US" sz="2200" baseline="30000" dirty="0" smtClean="0">
                <a:solidFill>
                  <a:schemeClr val="bg1"/>
                </a:solidFill>
                <a:latin typeface="Abadi" panose="020B0604020104020204" pitchFamily="34" charset="0"/>
                <a:ea typeface="SF Pro" pitchFamily="2" charset="0"/>
                <a:cs typeface="SF Pro" pitchFamily="2" charset="0"/>
              </a:rPr>
              <a:t>th</a:t>
            </a:r>
            <a:r>
              <a:rPr lang="en-US" sz="2200" dirty="0" smtClean="0">
                <a:solidFill>
                  <a:schemeClr val="bg1"/>
                </a:solidFill>
                <a:latin typeface="Abadi" panose="020B0604020104020204" pitchFamily="34" charset="0"/>
                <a:ea typeface="SF Pro" pitchFamily="2" charset="0"/>
                <a:cs typeface="SF Pro" pitchFamily="2" charset="0"/>
              </a:rPr>
              <a:t> June, 2024</a:t>
            </a:r>
            <a:endParaRPr lang="en-US" sz="2200" dirty="0">
              <a:solidFill>
                <a:schemeClr val="bg1"/>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object 3"/>
          <p:cNvSpPr txBox="1"/>
          <p:nvPr/>
        </p:nvSpPr>
        <p:spPr>
          <a:xfrm>
            <a:off x="770011" y="1476417"/>
            <a:ext cx="10873349" cy="3608373"/>
          </a:xfrm>
          <a:prstGeom prst="rect">
            <a:avLst/>
          </a:prstGeom>
        </p:spPr>
        <p:txBody>
          <a:bodyPr vert="horz" wrap="square" lIns="0" tIns="7316" rIns="0" bIns="0" rtlCol="0">
            <a:spAutoFit/>
          </a:bodyPr>
          <a:lstStyle/>
          <a:p>
            <a:pPr marL="7701" marR="491342">
              <a:lnSpc>
                <a:spcPct val="111800"/>
              </a:lnSpc>
              <a:spcBef>
                <a:spcPts val="58"/>
              </a:spcBef>
            </a:pPr>
            <a:r>
              <a:rPr sz="2000" spc="39" dirty="0">
                <a:cs typeface="Microsoft Sans Serif"/>
              </a:rPr>
              <a:t>In </a:t>
            </a:r>
            <a:r>
              <a:rPr sz="2000" spc="82" dirty="0">
                <a:cs typeface="Microsoft Sans Serif"/>
              </a:rPr>
              <a:t>the </a:t>
            </a:r>
            <a:r>
              <a:rPr sz="2000" spc="58" dirty="0">
                <a:cs typeface="Microsoft Sans Serif"/>
              </a:rPr>
              <a:t>data </a:t>
            </a:r>
            <a:r>
              <a:rPr sz="2000" spc="36" dirty="0">
                <a:cs typeface="Microsoft Sans Serif"/>
              </a:rPr>
              <a:t>set, </a:t>
            </a:r>
            <a:r>
              <a:rPr sz="2000" spc="64" dirty="0">
                <a:cs typeface="Microsoft Sans Serif"/>
              </a:rPr>
              <a:t>there </a:t>
            </a:r>
            <a:r>
              <a:rPr sz="2000" spc="18" dirty="0">
                <a:cs typeface="Microsoft Sans Serif"/>
              </a:rPr>
              <a:t>are </a:t>
            </a:r>
            <a:r>
              <a:rPr sz="2000" spc="21" dirty="0">
                <a:cs typeface="Microsoft Sans Serif"/>
              </a:rPr>
              <a:t>several </a:t>
            </a:r>
            <a:r>
              <a:rPr sz="2000" spc="79" dirty="0">
                <a:cs typeface="Microsoft Sans Serif"/>
              </a:rPr>
              <a:t>different </a:t>
            </a:r>
            <a:r>
              <a:rPr sz="2000" spc="15" dirty="0">
                <a:cs typeface="Microsoft Sans Serif"/>
              </a:rPr>
              <a:t>cases </a:t>
            </a:r>
            <a:r>
              <a:rPr sz="2000" spc="64" dirty="0">
                <a:cs typeface="Microsoft Sans Serif"/>
              </a:rPr>
              <a:t>where </a:t>
            </a:r>
            <a:r>
              <a:rPr sz="2000" spc="82" dirty="0">
                <a:cs typeface="Microsoft Sans Serif"/>
              </a:rPr>
              <a:t>the </a:t>
            </a:r>
            <a:r>
              <a:rPr sz="2000" spc="85" dirty="0">
                <a:cs typeface="Microsoft Sans Serif"/>
              </a:rPr>
              <a:t> </a:t>
            </a:r>
            <a:r>
              <a:rPr sz="2000" spc="76" dirty="0">
                <a:cs typeface="Microsoft Sans Serif"/>
              </a:rPr>
              <a:t>booster </a:t>
            </a:r>
            <a:r>
              <a:rPr sz="2000" spc="106" dirty="0">
                <a:cs typeface="Microsoft Sans Serif"/>
              </a:rPr>
              <a:t>did </a:t>
            </a:r>
            <a:r>
              <a:rPr sz="2000" spc="103" dirty="0">
                <a:cs typeface="Microsoft Sans Serif"/>
              </a:rPr>
              <a:t>not </a:t>
            </a:r>
            <a:r>
              <a:rPr sz="2000" spc="61" dirty="0">
                <a:cs typeface="Microsoft Sans Serif"/>
              </a:rPr>
              <a:t>land </a:t>
            </a:r>
            <a:r>
              <a:rPr sz="2000" spc="39" dirty="0">
                <a:cs typeface="Microsoft Sans Serif"/>
              </a:rPr>
              <a:t>successfully. </a:t>
            </a:r>
            <a:r>
              <a:rPr sz="2000" spc="61" dirty="0">
                <a:cs typeface="Microsoft Sans Serif"/>
              </a:rPr>
              <a:t>Sometimes </a:t>
            </a:r>
            <a:r>
              <a:rPr sz="2000" spc="-24" dirty="0">
                <a:cs typeface="Microsoft Sans Serif"/>
              </a:rPr>
              <a:t>a </a:t>
            </a:r>
            <a:r>
              <a:rPr sz="2000" spc="73" dirty="0">
                <a:cs typeface="Microsoft Sans Serif"/>
              </a:rPr>
              <a:t>landing </a:t>
            </a:r>
            <a:r>
              <a:rPr sz="2000" spc="21" dirty="0">
                <a:cs typeface="Microsoft Sans Serif"/>
              </a:rPr>
              <a:t>was </a:t>
            </a:r>
            <a:r>
              <a:rPr sz="2000" spc="24" dirty="0">
                <a:cs typeface="Microsoft Sans Serif"/>
              </a:rPr>
              <a:t> </a:t>
            </a:r>
            <a:r>
              <a:rPr sz="2000" spc="94" dirty="0">
                <a:cs typeface="Microsoft Sans Serif"/>
              </a:rPr>
              <a:t>attempted </a:t>
            </a:r>
            <a:r>
              <a:rPr sz="2000" spc="115" dirty="0">
                <a:cs typeface="Microsoft Sans Serif"/>
              </a:rPr>
              <a:t>but </a:t>
            </a:r>
            <a:r>
              <a:rPr sz="2000" spc="58" dirty="0">
                <a:cs typeface="Microsoft Sans Serif"/>
              </a:rPr>
              <a:t>failed </a:t>
            </a:r>
            <a:r>
              <a:rPr sz="2000" spc="76" dirty="0">
                <a:cs typeface="Microsoft Sans Serif"/>
              </a:rPr>
              <a:t>due </a:t>
            </a:r>
            <a:r>
              <a:rPr sz="2000" spc="115" dirty="0">
                <a:cs typeface="Microsoft Sans Serif"/>
              </a:rPr>
              <a:t>to </a:t>
            </a:r>
            <a:r>
              <a:rPr sz="2000" spc="27" dirty="0">
                <a:cs typeface="Microsoft Sans Serif"/>
              </a:rPr>
              <a:t>an </a:t>
            </a:r>
            <a:r>
              <a:rPr sz="2000" spc="76" dirty="0">
                <a:cs typeface="Microsoft Sans Serif"/>
              </a:rPr>
              <a:t>accident; </a:t>
            </a:r>
            <a:r>
              <a:rPr sz="2000" spc="82" dirty="0">
                <a:cs typeface="Microsoft Sans Serif"/>
              </a:rPr>
              <a:t>for </a:t>
            </a:r>
            <a:r>
              <a:rPr sz="2000" spc="49" dirty="0">
                <a:cs typeface="Microsoft Sans Serif"/>
              </a:rPr>
              <a:t>example, </a:t>
            </a:r>
            <a:r>
              <a:rPr sz="2000" spc="6" dirty="0">
                <a:cs typeface="Microsoft Sans Serif"/>
              </a:rPr>
              <a:t>True </a:t>
            </a:r>
            <a:r>
              <a:rPr sz="2000" spc="9" dirty="0">
                <a:cs typeface="Microsoft Sans Serif"/>
              </a:rPr>
              <a:t> </a:t>
            </a:r>
            <a:r>
              <a:rPr sz="2000" spc="58" dirty="0">
                <a:cs typeface="Microsoft Sans Serif"/>
              </a:rPr>
              <a:t>Ocean </a:t>
            </a:r>
            <a:r>
              <a:rPr sz="2000" spc="39" dirty="0">
                <a:cs typeface="Microsoft Sans Serif"/>
              </a:rPr>
              <a:t>means </a:t>
            </a:r>
            <a:r>
              <a:rPr sz="2000" spc="82" dirty="0">
                <a:cs typeface="Microsoft Sans Serif"/>
              </a:rPr>
              <a:t>the </a:t>
            </a:r>
            <a:r>
              <a:rPr sz="2000" spc="52" dirty="0">
                <a:cs typeface="Microsoft Sans Serif"/>
              </a:rPr>
              <a:t>mission </a:t>
            </a:r>
            <a:r>
              <a:rPr sz="2000" spc="100" dirty="0">
                <a:cs typeface="Microsoft Sans Serif"/>
              </a:rPr>
              <a:t>outcome </a:t>
            </a:r>
            <a:r>
              <a:rPr sz="2000" spc="21" dirty="0">
                <a:cs typeface="Microsoft Sans Serif"/>
              </a:rPr>
              <a:t>was </a:t>
            </a:r>
            <a:r>
              <a:rPr sz="2000" spc="52" dirty="0">
                <a:cs typeface="Microsoft Sans Serif"/>
              </a:rPr>
              <a:t>successfully </a:t>
            </a:r>
            <a:r>
              <a:rPr sz="2000" spc="67" dirty="0">
                <a:cs typeface="Microsoft Sans Serif"/>
              </a:rPr>
              <a:t>landed </a:t>
            </a:r>
            <a:r>
              <a:rPr sz="2000" spc="-467" dirty="0">
                <a:cs typeface="Microsoft Sans Serif"/>
              </a:rPr>
              <a:t> </a:t>
            </a:r>
            <a:r>
              <a:rPr sz="2000" spc="115" dirty="0">
                <a:cs typeface="Microsoft Sans Serif"/>
              </a:rPr>
              <a:t>to </a:t>
            </a:r>
            <a:r>
              <a:rPr sz="2000" spc="-24" dirty="0">
                <a:cs typeface="Microsoft Sans Serif"/>
              </a:rPr>
              <a:t>a </a:t>
            </a:r>
            <a:r>
              <a:rPr sz="2000" spc="61" dirty="0">
                <a:cs typeface="Microsoft Sans Serif"/>
              </a:rPr>
              <a:t>speci</a:t>
            </a:r>
            <a:r>
              <a:rPr sz="2000" spc="61" dirty="0">
                <a:cs typeface="Times New Roman"/>
              </a:rPr>
              <a:t>f</a:t>
            </a:r>
            <a:r>
              <a:rPr sz="2000" spc="61" dirty="0">
                <a:cs typeface="Microsoft Sans Serif"/>
              </a:rPr>
              <a:t>ic </a:t>
            </a:r>
            <a:r>
              <a:rPr sz="2000" spc="73" dirty="0">
                <a:cs typeface="Microsoft Sans Serif"/>
              </a:rPr>
              <a:t>region </a:t>
            </a:r>
            <a:r>
              <a:rPr sz="2000" spc="106" dirty="0">
                <a:cs typeface="Microsoft Sans Serif"/>
              </a:rPr>
              <a:t>of </a:t>
            </a:r>
            <a:r>
              <a:rPr sz="2000" spc="82" dirty="0">
                <a:cs typeface="Microsoft Sans Serif"/>
              </a:rPr>
              <a:t>the </a:t>
            </a:r>
            <a:r>
              <a:rPr sz="2000" spc="61" dirty="0">
                <a:cs typeface="Microsoft Sans Serif"/>
              </a:rPr>
              <a:t>ocean </a:t>
            </a:r>
            <a:r>
              <a:rPr sz="2000" spc="69" dirty="0">
                <a:cs typeface="Microsoft Sans Serif"/>
              </a:rPr>
              <a:t>while </a:t>
            </a:r>
            <a:r>
              <a:rPr sz="2000" spc="-24" dirty="0">
                <a:cs typeface="Microsoft Sans Serif"/>
              </a:rPr>
              <a:t>False </a:t>
            </a:r>
            <a:r>
              <a:rPr sz="2000" spc="58" dirty="0">
                <a:cs typeface="Microsoft Sans Serif"/>
              </a:rPr>
              <a:t>Ocean </a:t>
            </a:r>
            <a:r>
              <a:rPr sz="2000" spc="39" dirty="0">
                <a:cs typeface="Microsoft Sans Serif"/>
              </a:rPr>
              <a:t>means </a:t>
            </a:r>
            <a:r>
              <a:rPr sz="2000" spc="42" dirty="0">
                <a:cs typeface="Microsoft Sans Serif"/>
              </a:rPr>
              <a:t> </a:t>
            </a:r>
            <a:r>
              <a:rPr sz="2000" spc="82" dirty="0">
                <a:cs typeface="Microsoft Sans Serif"/>
              </a:rPr>
              <a:t>the</a:t>
            </a:r>
            <a:r>
              <a:rPr sz="2000" dirty="0">
                <a:cs typeface="Microsoft Sans Serif"/>
              </a:rPr>
              <a:t> </a:t>
            </a:r>
            <a:r>
              <a:rPr sz="2000" spc="52" dirty="0">
                <a:cs typeface="Microsoft Sans Serif"/>
              </a:rPr>
              <a:t>mission</a:t>
            </a:r>
            <a:r>
              <a:rPr sz="2000" dirty="0">
                <a:cs typeface="Microsoft Sans Serif"/>
              </a:rPr>
              <a:t> </a:t>
            </a:r>
            <a:r>
              <a:rPr sz="2000" spc="100" dirty="0">
                <a:cs typeface="Microsoft Sans Serif"/>
              </a:rPr>
              <a:t>outcome</a:t>
            </a:r>
            <a:r>
              <a:rPr sz="2000" spc="3" dirty="0">
                <a:cs typeface="Microsoft Sans Serif"/>
              </a:rPr>
              <a:t> </a:t>
            </a:r>
            <a:r>
              <a:rPr sz="2000" spc="21" dirty="0">
                <a:cs typeface="Microsoft Sans Serif"/>
              </a:rPr>
              <a:t>was</a:t>
            </a:r>
            <a:r>
              <a:rPr sz="2000" dirty="0">
                <a:cs typeface="Microsoft Sans Serif"/>
              </a:rPr>
              <a:t> </a:t>
            </a:r>
            <a:r>
              <a:rPr sz="2000" spc="55" dirty="0">
                <a:cs typeface="Microsoft Sans Serif"/>
              </a:rPr>
              <a:t>unsuccessfully</a:t>
            </a:r>
            <a:r>
              <a:rPr sz="2000" spc="3" dirty="0">
                <a:cs typeface="Microsoft Sans Serif"/>
              </a:rPr>
              <a:t> </a:t>
            </a:r>
            <a:r>
              <a:rPr sz="2000" spc="67" dirty="0">
                <a:cs typeface="Microsoft Sans Serif"/>
              </a:rPr>
              <a:t>landed</a:t>
            </a:r>
            <a:r>
              <a:rPr sz="2000" dirty="0">
                <a:cs typeface="Microsoft Sans Serif"/>
              </a:rPr>
              <a:t> </a:t>
            </a:r>
            <a:r>
              <a:rPr sz="2000" spc="115" dirty="0">
                <a:cs typeface="Microsoft Sans Serif"/>
              </a:rPr>
              <a:t>to</a:t>
            </a:r>
            <a:r>
              <a:rPr sz="2000" spc="3" dirty="0">
                <a:cs typeface="Microsoft Sans Serif"/>
              </a:rPr>
              <a:t> </a:t>
            </a:r>
            <a:r>
              <a:rPr sz="2000" spc="-24" dirty="0">
                <a:cs typeface="Microsoft Sans Serif"/>
              </a:rPr>
              <a:t>a</a:t>
            </a:r>
            <a:r>
              <a:rPr sz="2000" dirty="0">
                <a:cs typeface="Microsoft Sans Serif"/>
              </a:rPr>
              <a:t> </a:t>
            </a:r>
            <a:r>
              <a:rPr sz="2000" spc="61" dirty="0">
                <a:cs typeface="Microsoft Sans Serif"/>
              </a:rPr>
              <a:t>speci</a:t>
            </a:r>
            <a:r>
              <a:rPr sz="2000" spc="61" dirty="0">
                <a:cs typeface="Times New Roman"/>
              </a:rPr>
              <a:t>f</a:t>
            </a:r>
            <a:r>
              <a:rPr sz="2000" spc="61" dirty="0">
                <a:cs typeface="Microsoft Sans Serif"/>
              </a:rPr>
              <a:t>ic </a:t>
            </a:r>
            <a:r>
              <a:rPr sz="2000" spc="-467" dirty="0">
                <a:cs typeface="Microsoft Sans Serif"/>
              </a:rPr>
              <a:t> </a:t>
            </a:r>
            <a:r>
              <a:rPr sz="2000" spc="73" dirty="0">
                <a:cs typeface="Microsoft Sans Serif"/>
              </a:rPr>
              <a:t>region </a:t>
            </a:r>
            <a:r>
              <a:rPr sz="2000" spc="106" dirty="0">
                <a:cs typeface="Microsoft Sans Serif"/>
              </a:rPr>
              <a:t>of </a:t>
            </a:r>
            <a:r>
              <a:rPr sz="2000" spc="82" dirty="0">
                <a:cs typeface="Microsoft Sans Serif"/>
              </a:rPr>
              <a:t>the </a:t>
            </a:r>
            <a:r>
              <a:rPr sz="2000" spc="52" dirty="0">
                <a:cs typeface="Microsoft Sans Serif"/>
              </a:rPr>
              <a:t>ocean. </a:t>
            </a:r>
            <a:r>
              <a:rPr sz="2000" spc="6" dirty="0">
                <a:cs typeface="Microsoft Sans Serif"/>
              </a:rPr>
              <a:t>True </a:t>
            </a:r>
            <a:r>
              <a:rPr sz="2000" spc="-97" dirty="0">
                <a:cs typeface="Microsoft Sans Serif"/>
              </a:rPr>
              <a:t>RTLS </a:t>
            </a:r>
            <a:r>
              <a:rPr sz="2000" spc="39" dirty="0">
                <a:cs typeface="Microsoft Sans Serif"/>
              </a:rPr>
              <a:t>means </a:t>
            </a:r>
            <a:r>
              <a:rPr sz="2000" spc="82" dirty="0">
                <a:cs typeface="Microsoft Sans Serif"/>
              </a:rPr>
              <a:t>the </a:t>
            </a:r>
            <a:r>
              <a:rPr sz="2000" spc="52" dirty="0">
                <a:cs typeface="Microsoft Sans Serif"/>
              </a:rPr>
              <a:t>mission </a:t>
            </a:r>
            <a:r>
              <a:rPr sz="2000" spc="100" dirty="0">
                <a:cs typeface="Microsoft Sans Serif"/>
              </a:rPr>
              <a:t>outcome </a:t>
            </a:r>
            <a:r>
              <a:rPr sz="2000" spc="103" dirty="0">
                <a:cs typeface="Microsoft Sans Serif"/>
              </a:rPr>
              <a:t> </a:t>
            </a:r>
            <a:r>
              <a:rPr sz="2000" spc="21" dirty="0">
                <a:cs typeface="Microsoft Sans Serif"/>
              </a:rPr>
              <a:t>was </a:t>
            </a:r>
            <a:r>
              <a:rPr sz="2000" spc="52" dirty="0">
                <a:cs typeface="Microsoft Sans Serif"/>
              </a:rPr>
              <a:t>successfully </a:t>
            </a:r>
            <a:r>
              <a:rPr sz="2000" spc="67" dirty="0">
                <a:cs typeface="Microsoft Sans Serif"/>
              </a:rPr>
              <a:t>landed </a:t>
            </a:r>
            <a:r>
              <a:rPr sz="2000" spc="115" dirty="0">
                <a:cs typeface="Microsoft Sans Serif"/>
              </a:rPr>
              <a:t>to </a:t>
            </a:r>
            <a:r>
              <a:rPr sz="2000" spc="-24" dirty="0">
                <a:cs typeface="Microsoft Sans Serif"/>
              </a:rPr>
              <a:t>a </a:t>
            </a:r>
            <a:r>
              <a:rPr sz="2000" spc="94" dirty="0">
                <a:cs typeface="Microsoft Sans Serif"/>
              </a:rPr>
              <a:t>ground </a:t>
            </a:r>
            <a:r>
              <a:rPr sz="2000" spc="79" dirty="0">
                <a:cs typeface="Microsoft Sans Serif"/>
              </a:rPr>
              <a:t>pad </a:t>
            </a:r>
            <a:r>
              <a:rPr sz="2000" spc="-24" dirty="0">
                <a:cs typeface="Microsoft Sans Serif"/>
              </a:rPr>
              <a:t>False </a:t>
            </a:r>
            <a:r>
              <a:rPr sz="2000" spc="-97" dirty="0">
                <a:cs typeface="Microsoft Sans Serif"/>
              </a:rPr>
              <a:t>RTLS </a:t>
            </a:r>
            <a:r>
              <a:rPr sz="2000" spc="39" dirty="0">
                <a:cs typeface="Microsoft Sans Serif"/>
              </a:rPr>
              <a:t>means </a:t>
            </a:r>
            <a:r>
              <a:rPr sz="2000" spc="42" dirty="0">
                <a:cs typeface="Microsoft Sans Serif"/>
              </a:rPr>
              <a:t> </a:t>
            </a:r>
            <a:r>
              <a:rPr sz="2000" spc="82" dirty="0">
                <a:cs typeface="Microsoft Sans Serif"/>
              </a:rPr>
              <a:t>the </a:t>
            </a:r>
            <a:r>
              <a:rPr sz="2000" spc="52" dirty="0">
                <a:cs typeface="Microsoft Sans Serif"/>
              </a:rPr>
              <a:t>mission </a:t>
            </a:r>
            <a:r>
              <a:rPr sz="2000" spc="100" dirty="0">
                <a:cs typeface="Microsoft Sans Serif"/>
              </a:rPr>
              <a:t>outcome </a:t>
            </a:r>
            <a:r>
              <a:rPr sz="2000" spc="21" dirty="0">
                <a:cs typeface="Microsoft Sans Serif"/>
              </a:rPr>
              <a:t>was </a:t>
            </a:r>
            <a:r>
              <a:rPr sz="2000" spc="55" dirty="0">
                <a:cs typeface="Microsoft Sans Serif"/>
              </a:rPr>
              <a:t>unsuccessfully </a:t>
            </a:r>
            <a:r>
              <a:rPr sz="2000" spc="67" dirty="0">
                <a:cs typeface="Microsoft Sans Serif"/>
              </a:rPr>
              <a:t>landed </a:t>
            </a:r>
            <a:r>
              <a:rPr sz="2000" spc="115" dirty="0">
                <a:cs typeface="Microsoft Sans Serif"/>
              </a:rPr>
              <a:t>to </a:t>
            </a:r>
            <a:r>
              <a:rPr sz="2000" spc="-24" dirty="0">
                <a:cs typeface="Microsoft Sans Serif"/>
              </a:rPr>
              <a:t>a </a:t>
            </a:r>
            <a:r>
              <a:rPr sz="2000" spc="94" dirty="0">
                <a:cs typeface="Microsoft Sans Serif"/>
              </a:rPr>
              <a:t>ground </a:t>
            </a:r>
            <a:r>
              <a:rPr sz="2000" spc="-470" dirty="0">
                <a:cs typeface="Microsoft Sans Serif"/>
              </a:rPr>
              <a:t> </a:t>
            </a:r>
            <a:r>
              <a:rPr sz="2000" spc="6" dirty="0">
                <a:cs typeface="Microsoft Sans Serif"/>
              </a:rPr>
              <a:t>pad.True</a:t>
            </a:r>
            <a:r>
              <a:rPr sz="2000" dirty="0">
                <a:cs typeface="Microsoft Sans Serif"/>
              </a:rPr>
              <a:t> </a:t>
            </a:r>
            <a:r>
              <a:rPr sz="2000" spc="-49" dirty="0">
                <a:cs typeface="Microsoft Sans Serif"/>
              </a:rPr>
              <a:t>ASDS</a:t>
            </a:r>
            <a:r>
              <a:rPr sz="2000" dirty="0">
                <a:cs typeface="Microsoft Sans Serif"/>
              </a:rPr>
              <a:t> </a:t>
            </a:r>
            <a:r>
              <a:rPr sz="2000" spc="39" dirty="0">
                <a:cs typeface="Microsoft Sans Serif"/>
              </a:rPr>
              <a:t>means</a:t>
            </a:r>
            <a:r>
              <a:rPr sz="2000" dirty="0">
                <a:cs typeface="Microsoft Sans Serif"/>
              </a:rPr>
              <a:t> </a:t>
            </a:r>
            <a:r>
              <a:rPr sz="2000" spc="82" dirty="0">
                <a:cs typeface="Microsoft Sans Serif"/>
              </a:rPr>
              <a:t>the</a:t>
            </a:r>
            <a:r>
              <a:rPr sz="2000" spc="3" dirty="0">
                <a:cs typeface="Microsoft Sans Serif"/>
              </a:rPr>
              <a:t> </a:t>
            </a:r>
            <a:r>
              <a:rPr sz="2000" spc="52" dirty="0">
                <a:cs typeface="Microsoft Sans Serif"/>
              </a:rPr>
              <a:t>mission</a:t>
            </a:r>
            <a:r>
              <a:rPr sz="2000" dirty="0">
                <a:cs typeface="Microsoft Sans Serif"/>
              </a:rPr>
              <a:t> </a:t>
            </a:r>
            <a:r>
              <a:rPr sz="2000" spc="100" dirty="0">
                <a:cs typeface="Microsoft Sans Serif"/>
              </a:rPr>
              <a:t>outcome</a:t>
            </a:r>
            <a:r>
              <a:rPr sz="2000" dirty="0">
                <a:cs typeface="Microsoft Sans Serif"/>
              </a:rPr>
              <a:t> </a:t>
            </a:r>
            <a:r>
              <a:rPr sz="2000" spc="21" dirty="0">
                <a:cs typeface="Microsoft Sans Serif"/>
              </a:rPr>
              <a:t>was</a:t>
            </a:r>
            <a:r>
              <a:rPr sz="2000" dirty="0">
                <a:cs typeface="Microsoft Sans Serif"/>
              </a:rPr>
              <a:t> </a:t>
            </a:r>
            <a:r>
              <a:rPr sz="2000" spc="52" dirty="0">
                <a:cs typeface="Microsoft Sans Serif"/>
              </a:rPr>
              <a:t>successfully </a:t>
            </a:r>
            <a:r>
              <a:rPr sz="2000" spc="-464" dirty="0">
                <a:cs typeface="Microsoft Sans Serif"/>
              </a:rPr>
              <a:t> </a:t>
            </a:r>
            <a:r>
              <a:rPr sz="2000" spc="67" dirty="0">
                <a:cs typeface="Microsoft Sans Serif"/>
              </a:rPr>
              <a:t>landed </a:t>
            </a:r>
            <a:r>
              <a:rPr sz="2000" spc="85" dirty="0">
                <a:cs typeface="Microsoft Sans Serif"/>
              </a:rPr>
              <a:t>on </a:t>
            </a:r>
            <a:r>
              <a:rPr sz="2000" spc="-24" dirty="0">
                <a:cs typeface="Microsoft Sans Serif"/>
              </a:rPr>
              <a:t>a </a:t>
            </a:r>
            <a:r>
              <a:rPr sz="2000" spc="76" dirty="0">
                <a:cs typeface="Microsoft Sans Serif"/>
              </a:rPr>
              <a:t>drone </a:t>
            </a:r>
            <a:r>
              <a:rPr sz="2000" spc="58" dirty="0">
                <a:cs typeface="Microsoft Sans Serif"/>
              </a:rPr>
              <a:t>ship </a:t>
            </a:r>
            <a:r>
              <a:rPr sz="2000" spc="-24" dirty="0">
                <a:cs typeface="Microsoft Sans Serif"/>
              </a:rPr>
              <a:t>False </a:t>
            </a:r>
            <a:r>
              <a:rPr sz="2000" spc="-49" dirty="0">
                <a:cs typeface="Microsoft Sans Serif"/>
              </a:rPr>
              <a:t>ASDS </a:t>
            </a:r>
            <a:r>
              <a:rPr sz="2000" spc="39" dirty="0">
                <a:cs typeface="Microsoft Sans Serif"/>
              </a:rPr>
              <a:t>means </a:t>
            </a:r>
            <a:r>
              <a:rPr sz="2000" spc="82" dirty="0">
                <a:cs typeface="Microsoft Sans Serif"/>
              </a:rPr>
              <a:t>the </a:t>
            </a:r>
            <a:r>
              <a:rPr sz="2000" spc="52" dirty="0">
                <a:cs typeface="Microsoft Sans Serif"/>
              </a:rPr>
              <a:t>mission </a:t>
            </a:r>
            <a:r>
              <a:rPr sz="2000" spc="55" dirty="0">
                <a:cs typeface="Microsoft Sans Serif"/>
              </a:rPr>
              <a:t> </a:t>
            </a:r>
            <a:r>
              <a:rPr sz="2000" spc="100" dirty="0">
                <a:cs typeface="Microsoft Sans Serif"/>
              </a:rPr>
              <a:t>outcome</a:t>
            </a:r>
            <a:r>
              <a:rPr sz="2000" dirty="0">
                <a:cs typeface="Microsoft Sans Serif"/>
              </a:rPr>
              <a:t> </a:t>
            </a:r>
            <a:r>
              <a:rPr sz="2000" spc="21" dirty="0">
                <a:cs typeface="Microsoft Sans Serif"/>
              </a:rPr>
              <a:t>was</a:t>
            </a:r>
            <a:r>
              <a:rPr sz="2000" dirty="0">
                <a:cs typeface="Microsoft Sans Serif"/>
              </a:rPr>
              <a:t> </a:t>
            </a:r>
            <a:r>
              <a:rPr sz="2000" spc="55" dirty="0">
                <a:cs typeface="Microsoft Sans Serif"/>
              </a:rPr>
              <a:t>unsuccessfully</a:t>
            </a:r>
            <a:r>
              <a:rPr sz="2000" dirty="0">
                <a:cs typeface="Microsoft Sans Serif"/>
              </a:rPr>
              <a:t> </a:t>
            </a:r>
            <a:r>
              <a:rPr sz="2000" spc="67" dirty="0">
                <a:cs typeface="Microsoft Sans Serif"/>
              </a:rPr>
              <a:t>landed</a:t>
            </a:r>
            <a:r>
              <a:rPr sz="2000" dirty="0">
                <a:cs typeface="Microsoft Sans Serif"/>
              </a:rPr>
              <a:t> </a:t>
            </a:r>
            <a:r>
              <a:rPr sz="2000" spc="85" dirty="0">
                <a:cs typeface="Microsoft Sans Serif"/>
              </a:rPr>
              <a:t>on</a:t>
            </a:r>
            <a:r>
              <a:rPr sz="2000" spc="3" dirty="0">
                <a:cs typeface="Microsoft Sans Serif"/>
              </a:rPr>
              <a:t> </a:t>
            </a:r>
            <a:r>
              <a:rPr sz="2000" spc="-24" dirty="0">
                <a:cs typeface="Microsoft Sans Serif"/>
              </a:rPr>
              <a:t>a</a:t>
            </a:r>
            <a:r>
              <a:rPr sz="2000" dirty="0">
                <a:cs typeface="Microsoft Sans Serif"/>
              </a:rPr>
              <a:t> </a:t>
            </a:r>
            <a:r>
              <a:rPr sz="2000" spc="76" dirty="0">
                <a:cs typeface="Microsoft Sans Serif"/>
              </a:rPr>
              <a:t>drone</a:t>
            </a:r>
            <a:r>
              <a:rPr sz="2000" dirty="0">
                <a:cs typeface="Microsoft Sans Serif"/>
              </a:rPr>
              <a:t> </a:t>
            </a:r>
            <a:r>
              <a:rPr sz="2000" spc="39" dirty="0">
                <a:cs typeface="Microsoft Sans Serif"/>
              </a:rPr>
              <a:t>ship.</a:t>
            </a:r>
            <a:endParaRPr sz="2000" dirty="0">
              <a:cs typeface="Microsoft Sans Serif"/>
            </a:endParaRPr>
          </a:p>
          <a:p>
            <a:pPr marL="7701" marR="581447" algn="just">
              <a:lnSpc>
                <a:spcPct val="111800"/>
              </a:lnSpc>
              <a:spcBef>
                <a:spcPts val="1201"/>
              </a:spcBef>
            </a:pPr>
            <a:r>
              <a:rPr sz="2000" spc="-33" dirty="0">
                <a:cs typeface="Microsoft Sans Serif"/>
              </a:rPr>
              <a:t>We</a:t>
            </a:r>
            <a:r>
              <a:rPr sz="2000" spc="-3" dirty="0">
                <a:cs typeface="Microsoft Sans Serif"/>
              </a:rPr>
              <a:t> </a:t>
            </a:r>
            <a:r>
              <a:rPr sz="2000" spc="61" dirty="0">
                <a:cs typeface="Microsoft Sans Serif"/>
              </a:rPr>
              <a:t>mainly</a:t>
            </a:r>
            <a:r>
              <a:rPr sz="2000" spc="-3" dirty="0">
                <a:cs typeface="Microsoft Sans Serif"/>
              </a:rPr>
              <a:t> </a:t>
            </a:r>
            <a:r>
              <a:rPr sz="2000" spc="82" dirty="0">
                <a:cs typeface="Microsoft Sans Serif"/>
              </a:rPr>
              <a:t>convert</a:t>
            </a:r>
            <a:r>
              <a:rPr sz="2000" dirty="0">
                <a:cs typeface="Microsoft Sans Serif"/>
              </a:rPr>
              <a:t> </a:t>
            </a:r>
            <a:r>
              <a:rPr sz="2000" spc="61" dirty="0">
                <a:cs typeface="Microsoft Sans Serif"/>
              </a:rPr>
              <a:t>those</a:t>
            </a:r>
            <a:r>
              <a:rPr sz="2000" spc="-3" dirty="0">
                <a:cs typeface="Microsoft Sans Serif"/>
              </a:rPr>
              <a:t> </a:t>
            </a:r>
            <a:r>
              <a:rPr sz="2000" spc="85" dirty="0">
                <a:cs typeface="Microsoft Sans Serif"/>
              </a:rPr>
              <a:t>outcomes</a:t>
            </a:r>
            <a:r>
              <a:rPr sz="2000" dirty="0">
                <a:cs typeface="Microsoft Sans Serif"/>
              </a:rPr>
              <a:t> </a:t>
            </a:r>
            <a:r>
              <a:rPr sz="2000" spc="91" dirty="0">
                <a:cs typeface="Microsoft Sans Serif"/>
              </a:rPr>
              <a:t>into</a:t>
            </a:r>
            <a:r>
              <a:rPr sz="2000" spc="-3" dirty="0">
                <a:cs typeface="Microsoft Sans Serif"/>
              </a:rPr>
              <a:t> </a:t>
            </a:r>
            <a:r>
              <a:rPr sz="2000" spc="36" dirty="0">
                <a:cs typeface="Microsoft Sans Serif"/>
              </a:rPr>
              <a:t>Training</a:t>
            </a:r>
            <a:r>
              <a:rPr sz="2000" spc="-3" dirty="0">
                <a:cs typeface="Microsoft Sans Serif"/>
              </a:rPr>
              <a:t> </a:t>
            </a:r>
            <a:r>
              <a:rPr sz="2000" spc="21" dirty="0">
                <a:cs typeface="Microsoft Sans Serif"/>
              </a:rPr>
              <a:t>Labels</a:t>
            </a:r>
            <a:r>
              <a:rPr sz="2000" dirty="0">
                <a:cs typeface="Microsoft Sans Serif"/>
              </a:rPr>
              <a:t> </a:t>
            </a:r>
            <a:r>
              <a:rPr sz="2000" spc="100" dirty="0">
                <a:cs typeface="Microsoft Sans Serif"/>
              </a:rPr>
              <a:t>with </a:t>
            </a:r>
            <a:r>
              <a:rPr sz="2000" spc="-470" dirty="0">
                <a:cs typeface="Microsoft Sans Serif"/>
              </a:rPr>
              <a:t> </a:t>
            </a:r>
            <a:r>
              <a:rPr sz="2000" spc="21" dirty="0">
                <a:cs typeface="Microsoft Sans Serif"/>
              </a:rPr>
              <a:t>“1”</a:t>
            </a:r>
            <a:r>
              <a:rPr sz="2000" spc="3" dirty="0">
                <a:cs typeface="Microsoft Sans Serif"/>
              </a:rPr>
              <a:t> </a:t>
            </a:r>
            <a:r>
              <a:rPr sz="2000" spc="39" dirty="0">
                <a:cs typeface="Microsoft Sans Serif"/>
              </a:rPr>
              <a:t>means</a:t>
            </a:r>
            <a:r>
              <a:rPr sz="2000" spc="3" dirty="0">
                <a:cs typeface="Microsoft Sans Serif"/>
              </a:rPr>
              <a:t> </a:t>
            </a:r>
            <a:r>
              <a:rPr sz="2000" spc="82" dirty="0">
                <a:cs typeface="Microsoft Sans Serif"/>
              </a:rPr>
              <a:t>the</a:t>
            </a:r>
            <a:r>
              <a:rPr sz="2000" spc="3" dirty="0">
                <a:cs typeface="Microsoft Sans Serif"/>
              </a:rPr>
              <a:t> </a:t>
            </a:r>
            <a:r>
              <a:rPr sz="2000" spc="76" dirty="0">
                <a:cs typeface="Microsoft Sans Serif"/>
              </a:rPr>
              <a:t>booster</a:t>
            </a:r>
            <a:r>
              <a:rPr sz="2000" spc="3" dirty="0">
                <a:cs typeface="Microsoft Sans Serif"/>
              </a:rPr>
              <a:t> </a:t>
            </a:r>
            <a:r>
              <a:rPr sz="2000" spc="52" dirty="0">
                <a:cs typeface="Microsoft Sans Serif"/>
              </a:rPr>
              <a:t>successfully</a:t>
            </a:r>
            <a:r>
              <a:rPr sz="2000" spc="3" dirty="0">
                <a:cs typeface="Microsoft Sans Serif"/>
              </a:rPr>
              <a:t> </a:t>
            </a:r>
            <a:r>
              <a:rPr sz="2000" spc="58" dirty="0">
                <a:cs typeface="Microsoft Sans Serif"/>
              </a:rPr>
              <a:t>landed,</a:t>
            </a:r>
            <a:r>
              <a:rPr sz="2000" spc="3" dirty="0">
                <a:cs typeface="Microsoft Sans Serif"/>
              </a:rPr>
              <a:t> </a:t>
            </a:r>
            <a:r>
              <a:rPr sz="2000" spc="167" dirty="0">
                <a:cs typeface="Microsoft Sans Serif"/>
              </a:rPr>
              <a:t>“0”</a:t>
            </a:r>
            <a:r>
              <a:rPr sz="2000" spc="3" dirty="0">
                <a:cs typeface="Microsoft Sans Serif"/>
              </a:rPr>
              <a:t> </a:t>
            </a:r>
            <a:r>
              <a:rPr sz="2000" spc="39" dirty="0">
                <a:cs typeface="Microsoft Sans Serif"/>
              </a:rPr>
              <a:t>means</a:t>
            </a:r>
            <a:r>
              <a:rPr sz="2000" spc="3" dirty="0">
                <a:cs typeface="Microsoft Sans Serif"/>
              </a:rPr>
              <a:t> </a:t>
            </a:r>
            <a:r>
              <a:rPr sz="2000" spc="94" dirty="0">
                <a:cs typeface="Microsoft Sans Serif"/>
              </a:rPr>
              <a:t>it</a:t>
            </a:r>
            <a:r>
              <a:rPr sz="2000" spc="3" dirty="0">
                <a:cs typeface="Microsoft Sans Serif"/>
              </a:rPr>
              <a:t> </a:t>
            </a:r>
            <a:r>
              <a:rPr sz="2000" spc="21" dirty="0">
                <a:cs typeface="Microsoft Sans Serif"/>
              </a:rPr>
              <a:t>was </a:t>
            </a:r>
            <a:r>
              <a:rPr sz="2000" spc="-467" dirty="0">
                <a:cs typeface="Microsoft Sans Serif"/>
              </a:rPr>
              <a:t> </a:t>
            </a:r>
            <a:r>
              <a:rPr sz="2000" spc="52" dirty="0">
                <a:cs typeface="Microsoft Sans Serif"/>
              </a:rPr>
              <a:t>unsuccessful</a:t>
            </a:r>
            <a:r>
              <a:rPr sz="2000" spc="52" dirty="0" smtClean="0">
                <a:cs typeface="Microsoft Sans Serif"/>
              </a:rPr>
              <a:t>.</a:t>
            </a:r>
            <a:endParaRPr sz="2000" dirty="0">
              <a:cs typeface="Microsoft Sans Serif"/>
            </a:endParaRPr>
          </a:p>
        </p:txBody>
      </p:sp>
      <p:sp>
        <p:nvSpPr>
          <p:cNvPr id="7" name="Rectangle 6"/>
          <p:cNvSpPr/>
          <p:nvPr/>
        </p:nvSpPr>
        <p:spPr>
          <a:xfrm>
            <a:off x="652789" y="6299505"/>
            <a:ext cx="8731424"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GitHub URL: </a:t>
            </a:r>
            <a:r>
              <a:rPr lang="en-US" dirty="0">
                <a:solidFill>
                  <a:srgbClr val="0948CB"/>
                </a:solidFill>
                <a:latin typeface="Abadi" panose="020B0604020104020204" pitchFamily="34" charset="0"/>
              </a:rPr>
              <a:t>https://github.com/raj-sharma123/Applied-Data-Science-Capstone </a:t>
            </a:r>
            <a:endParaRPr lang="en-US" dirty="0">
              <a:solidFill>
                <a:srgbClr val="0948CB"/>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object 3"/>
          <p:cNvSpPr/>
          <p:nvPr/>
        </p:nvSpPr>
        <p:spPr>
          <a:xfrm>
            <a:off x="861387" y="1469553"/>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8"/>
                </a:lnTo>
                <a:lnTo>
                  <a:pt x="0" y="469857"/>
                </a:lnTo>
                <a:lnTo>
                  <a:pt x="0" y="2771690"/>
                </a:lnTo>
                <a:lnTo>
                  <a:pt x="864" y="2836649"/>
                </a:lnTo>
                <a:lnTo>
                  <a:pt x="3212" y="2892730"/>
                </a:lnTo>
                <a:lnTo>
                  <a:pt x="7783" y="2940820"/>
                </a:lnTo>
                <a:lnTo>
                  <a:pt x="15320" y="2981807"/>
                </a:lnTo>
                <a:lnTo>
                  <a:pt x="46497" y="3060935"/>
                </a:lnTo>
                <a:lnTo>
                  <a:pt x="72398" y="3101488"/>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8"/>
                </a:lnTo>
                <a:lnTo>
                  <a:pt x="3622186" y="3060935"/>
                </a:lnTo>
                <a:lnTo>
                  <a:pt x="3642120" y="3016580"/>
                </a:lnTo>
                <a:lnTo>
                  <a:pt x="3660900" y="2940820"/>
                </a:lnTo>
                <a:lnTo>
                  <a:pt x="3665471" y="2892730"/>
                </a:lnTo>
                <a:lnTo>
                  <a:pt x="3667819" y="2836649"/>
                </a:lnTo>
                <a:lnTo>
                  <a:pt x="3668684" y="2771690"/>
                </a:lnTo>
                <a:lnTo>
                  <a:pt x="3668684" y="469857"/>
                </a:lnTo>
                <a:lnTo>
                  <a:pt x="3667819" y="404898"/>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7" name="object 4"/>
          <p:cNvSpPr txBox="1"/>
          <p:nvPr/>
        </p:nvSpPr>
        <p:spPr>
          <a:xfrm>
            <a:off x="976865" y="1930486"/>
            <a:ext cx="1993945" cy="1084473"/>
          </a:xfrm>
          <a:prstGeom prst="rect">
            <a:avLst/>
          </a:prstGeom>
        </p:spPr>
        <p:txBody>
          <a:bodyPr vert="horz" wrap="square" lIns="0" tIns="6931" rIns="0" bIns="0" rtlCol="0">
            <a:spAutoFit/>
          </a:bodyPr>
          <a:lstStyle/>
          <a:p>
            <a:pPr marL="7701" marR="3081" algn="ctr">
              <a:lnSpc>
                <a:spcPct val="111000"/>
              </a:lnSpc>
              <a:spcBef>
                <a:spcPts val="55"/>
              </a:spcBef>
            </a:pPr>
            <a:r>
              <a:rPr lang="en-US" sz="1577" spc="67" dirty="0">
                <a:solidFill>
                  <a:prstClr val="black"/>
                </a:solidFill>
                <a:latin typeface="Microsoft Sans Serif"/>
                <a:cs typeface="Microsoft Sans Serif"/>
              </a:rPr>
              <a:t>Perform exploratory Data </a:t>
            </a:r>
            <a:r>
              <a:rPr lang="en-US" sz="1577" spc="67" dirty="0" smtClean="0">
                <a:solidFill>
                  <a:prstClr val="black"/>
                </a:solidFill>
                <a:latin typeface="Microsoft Sans Serif"/>
                <a:cs typeface="Microsoft Sans Serif"/>
              </a:rPr>
              <a:t>Analysis </a:t>
            </a:r>
            <a:r>
              <a:rPr lang="en-US" sz="1577" spc="67" dirty="0">
                <a:solidFill>
                  <a:prstClr val="black"/>
                </a:solidFill>
                <a:latin typeface="Microsoft Sans Serif"/>
                <a:cs typeface="Microsoft Sans Serif"/>
              </a:rPr>
              <a:t>and determine Training Labels</a:t>
            </a:r>
          </a:p>
        </p:txBody>
      </p:sp>
      <p:sp>
        <p:nvSpPr>
          <p:cNvPr id="9" name="object 5"/>
          <p:cNvSpPr/>
          <p:nvPr/>
        </p:nvSpPr>
        <p:spPr>
          <a:xfrm>
            <a:off x="3745569" y="1469553"/>
            <a:ext cx="2224902" cy="1965755"/>
          </a:xfrm>
          <a:custGeom>
            <a:avLst/>
            <a:gdLst/>
            <a:ahLst/>
            <a:cxnLst/>
            <a:rect l="l" t="t" r="r" b="b"/>
            <a:pathLst>
              <a:path w="3669029" h="3241675">
                <a:moveTo>
                  <a:pt x="3166800" y="0"/>
                </a:moveTo>
                <a:lnTo>
                  <a:pt x="501902" y="0"/>
                </a:lnTo>
                <a:lnTo>
                  <a:pt x="433018" y="113"/>
                </a:lnTo>
                <a:lnTo>
                  <a:pt x="373137" y="911"/>
                </a:lnTo>
                <a:lnTo>
                  <a:pt x="321439" y="3075"/>
                </a:lnTo>
                <a:lnTo>
                  <a:pt x="277108" y="7289"/>
                </a:lnTo>
                <a:lnTo>
                  <a:pt x="239324" y="14236"/>
                </a:lnTo>
                <a:lnTo>
                  <a:pt x="158608" y="47328"/>
                </a:lnTo>
                <a:lnTo>
                  <a:pt x="115137" y="77832"/>
                </a:lnTo>
                <a:lnTo>
                  <a:pt x="77718" y="115251"/>
                </a:lnTo>
                <a:lnTo>
                  <a:pt x="47214" y="158722"/>
                </a:lnTo>
                <a:lnTo>
                  <a:pt x="24487" y="207384"/>
                </a:lnTo>
                <a:lnTo>
                  <a:pt x="7175" y="277222"/>
                </a:lnTo>
                <a:lnTo>
                  <a:pt x="2961" y="321554"/>
                </a:lnTo>
                <a:lnTo>
                  <a:pt x="797" y="373251"/>
                </a:lnTo>
                <a:lnTo>
                  <a:pt x="0" y="433132"/>
                </a:lnTo>
                <a:lnTo>
                  <a:pt x="0" y="2808415"/>
                </a:lnTo>
                <a:lnTo>
                  <a:pt x="797" y="2868297"/>
                </a:lnTo>
                <a:lnTo>
                  <a:pt x="2961" y="2919994"/>
                </a:lnTo>
                <a:lnTo>
                  <a:pt x="7175" y="2964325"/>
                </a:lnTo>
                <a:lnTo>
                  <a:pt x="14122" y="3002109"/>
                </a:lnTo>
                <a:lnTo>
                  <a:pt x="47214" y="3082825"/>
                </a:lnTo>
                <a:lnTo>
                  <a:pt x="77718" y="3126296"/>
                </a:lnTo>
                <a:lnTo>
                  <a:pt x="115137" y="3163715"/>
                </a:lnTo>
                <a:lnTo>
                  <a:pt x="158608" y="3194220"/>
                </a:lnTo>
                <a:lnTo>
                  <a:pt x="207269" y="3216947"/>
                </a:lnTo>
                <a:lnTo>
                  <a:pt x="277108" y="3234259"/>
                </a:lnTo>
                <a:lnTo>
                  <a:pt x="321439" y="3238473"/>
                </a:lnTo>
                <a:lnTo>
                  <a:pt x="373137" y="3240637"/>
                </a:lnTo>
                <a:lnTo>
                  <a:pt x="433018" y="3241434"/>
                </a:lnTo>
                <a:lnTo>
                  <a:pt x="501902" y="3241548"/>
                </a:lnTo>
                <a:lnTo>
                  <a:pt x="3166800" y="3241548"/>
                </a:lnTo>
                <a:lnTo>
                  <a:pt x="3235684" y="3241434"/>
                </a:lnTo>
                <a:lnTo>
                  <a:pt x="3295566" y="3240637"/>
                </a:lnTo>
                <a:lnTo>
                  <a:pt x="3347263" y="3238473"/>
                </a:lnTo>
                <a:lnTo>
                  <a:pt x="3391594" y="3234259"/>
                </a:lnTo>
                <a:lnTo>
                  <a:pt x="3429378" y="3227311"/>
                </a:lnTo>
                <a:lnTo>
                  <a:pt x="3510094" y="3194220"/>
                </a:lnTo>
                <a:lnTo>
                  <a:pt x="3553565" y="3163715"/>
                </a:lnTo>
                <a:lnTo>
                  <a:pt x="3590984" y="3126296"/>
                </a:lnTo>
                <a:lnTo>
                  <a:pt x="3621488" y="3082825"/>
                </a:lnTo>
                <a:lnTo>
                  <a:pt x="3644215" y="3034164"/>
                </a:lnTo>
                <a:lnTo>
                  <a:pt x="3661528" y="2964325"/>
                </a:lnTo>
                <a:lnTo>
                  <a:pt x="3665742" y="2919994"/>
                </a:lnTo>
                <a:lnTo>
                  <a:pt x="3667906" y="2868297"/>
                </a:lnTo>
                <a:lnTo>
                  <a:pt x="3668703" y="2808415"/>
                </a:lnTo>
                <a:lnTo>
                  <a:pt x="3668703" y="433132"/>
                </a:lnTo>
                <a:lnTo>
                  <a:pt x="3667906" y="373251"/>
                </a:lnTo>
                <a:lnTo>
                  <a:pt x="3665742" y="321554"/>
                </a:lnTo>
                <a:lnTo>
                  <a:pt x="3661528" y="277222"/>
                </a:lnTo>
                <a:lnTo>
                  <a:pt x="3654580" y="239438"/>
                </a:lnTo>
                <a:lnTo>
                  <a:pt x="3621488" y="158722"/>
                </a:lnTo>
                <a:lnTo>
                  <a:pt x="3590984" y="115251"/>
                </a:lnTo>
                <a:lnTo>
                  <a:pt x="3553565" y="77832"/>
                </a:lnTo>
                <a:lnTo>
                  <a:pt x="3510094" y="47328"/>
                </a:lnTo>
                <a:lnTo>
                  <a:pt x="3461433" y="24601"/>
                </a:lnTo>
                <a:lnTo>
                  <a:pt x="3391594" y="7289"/>
                </a:lnTo>
                <a:lnTo>
                  <a:pt x="3347263" y="3075"/>
                </a:lnTo>
                <a:lnTo>
                  <a:pt x="3295566" y="911"/>
                </a:lnTo>
                <a:lnTo>
                  <a:pt x="3235684" y="113"/>
                </a:lnTo>
                <a:lnTo>
                  <a:pt x="3166800" y="0"/>
                </a:lnTo>
                <a:close/>
              </a:path>
            </a:pathLst>
          </a:custGeom>
          <a:solidFill>
            <a:srgbClr val="D5D5D5"/>
          </a:solidFill>
        </p:spPr>
        <p:txBody>
          <a:bodyPr wrap="square" lIns="0" tIns="0" rIns="0" bIns="0" rtlCol="0"/>
          <a:lstStyle/>
          <a:p>
            <a:endParaRPr sz="1092">
              <a:solidFill>
                <a:prstClr val="black"/>
              </a:solidFill>
            </a:endParaRPr>
          </a:p>
        </p:txBody>
      </p:sp>
      <p:sp>
        <p:nvSpPr>
          <p:cNvPr id="10" name="object 6"/>
          <p:cNvSpPr txBox="1"/>
          <p:nvPr/>
        </p:nvSpPr>
        <p:spPr>
          <a:xfrm>
            <a:off x="4051048" y="1930486"/>
            <a:ext cx="1706058" cy="1084473"/>
          </a:xfrm>
          <a:prstGeom prst="rect">
            <a:avLst/>
          </a:prstGeom>
        </p:spPr>
        <p:txBody>
          <a:bodyPr vert="horz" wrap="square" lIns="0" tIns="6931" rIns="0" bIns="0" rtlCol="0">
            <a:spAutoFit/>
          </a:bodyPr>
          <a:lstStyle/>
          <a:p>
            <a:pPr marL="7701" marR="3081" algn="ctr">
              <a:lnSpc>
                <a:spcPct val="111000"/>
              </a:lnSpc>
              <a:spcBef>
                <a:spcPts val="55"/>
              </a:spcBef>
            </a:pPr>
            <a:r>
              <a:rPr lang="en-US" sz="1577" spc="82" dirty="0">
                <a:solidFill>
                  <a:prstClr val="black"/>
                </a:solidFill>
                <a:latin typeface="Microsoft Sans Serif"/>
                <a:cs typeface="Microsoft Sans Serif"/>
              </a:rPr>
              <a:t>Calculate the number of launches </a:t>
            </a:r>
            <a:r>
              <a:rPr lang="en-US" sz="1577" spc="82" dirty="0" smtClean="0">
                <a:solidFill>
                  <a:prstClr val="black"/>
                </a:solidFill>
                <a:latin typeface="Microsoft Sans Serif"/>
                <a:cs typeface="Microsoft Sans Serif"/>
              </a:rPr>
              <a:t>on </a:t>
            </a:r>
            <a:r>
              <a:rPr lang="en-US" sz="1577" spc="82" dirty="0">
                <a:solidFill>
                  <a:prstClr val="black"/>
                </a:solidFill>
                <a:latin typeface="Microsoft Sans Serif"/>
                <a:cs typeface="Microsoft Sans Serif"/>
              </a:rPr>
              <a:t>each site</a:t>
            </a:r>
          </a:p>
        </p:txBody>
      </p:sp>
      <p:sp>
        <p:nvSpPr>
          <p:cNvPr id="11" name="object 7"/>
          <p:cNvSpPr/>
          <p:nvPr/>
        </p:nvSpPr>
        <p:spPr>
          <a:xfrm>
            <a:off x="6629758" y="1469553"/>
            <a:ext cx="2224902" cy="1965755"/>
          </a:xfrm>
          <a:custGeom>
            <a:avLst/>
            <a:gdLst/>
            <a:ahLst/>
            <a:cxnLst/>
            <a:rect l="l" t="t" r="r" b="b"/>
            <a:pathLst>
              <a:path w="3669030" h="3241675">
                <a:moveTo>
                  <a:pt x="3166805" y="0"/>
                </a:moveTo>
                <a:lnTo>
                  <a:pt x="501902" y="0"/>
                </a:lnTo>
                <a:lnTo>
                  <a:pt x="433018" y="113"/>
                </a:lnTo>
                <a:lnTo>
                  <a:pt x="373136" y="911"/>
                </a:lnTo>
                <a:lnTo>
                  <a:pt x="321439" y="3075"/>
                </a:lnTo>
                <a:lnTo>
                  <a:pt x="277107" y="7289"/>
                </a:lnTo>
                <a:lnTo>
                  <a:pt x="239324" y="14236"/>
                </a:lnTo>
                <a:lnTo>
                  <a:pt x="158609" y="47328"/>
                </a:lnTo>
                <a:lnTo>
                  <a:pt x="115136" y="77832"/>
                </a:lnTo>
                <a:lnTo>
                  <a:pt x="77716" y="115251"/>
                </a:lnTo>
                <a:lnTo>
                  <a:pt x="47210" y="158722"/>
                </a:lnTo>
                <a:lnTo>
                  <a:pt x="24482" y="207384"/>
                </a:lnTo>
                <a:lnTo>
                  <a:pt x="7173" y="277222"/>
                </a:lnTo>
                <a:lnTo>
                  <a:pt x="2960" y="321554"/>
                </a:lnTo>
                <a:lnTo>
                  <a:pt x="797" y="373251"/>
                </a:lnTo>
                <a:lnTo>
                  <a:pt x="0" y="433132"/>
                </a:lnTo>
                <a:lnTo>
                  <a:pt x="0" y="2808415"/>
                </a:lnTo>
                <a:lnTo>
                  <a:pt x="797" y="2868297"/>
                </a:lnTo>
                <a:lnTo>
                  <a:pt x="2960" y="2919994"/>
                </a:lnTo>
                <a:lnTo>
                  <a:pt x="7173" y="2964325"/>
                </a:lnTo>
                <a:lnTo>
                  <a:pt x="14119" y="3002109"/>
                </a:lnTo>
                <a:lnTo>
                  <a:pt x="47210" y="3082825"/>
                </a:lnTo>
                <a:lnTo>
                  <a:pt x="77716" y="3126296"/>
                </a:lnTo>
                <a:lnTo>
                  <a:pt x="115136" y="3163715"/>
                </a:lnTo>
                <a:lnTo>
                  <a:pt x="158609" y="3194220"/>
                </a:lnTo>
                <a:lnTo>
                  <a:pt x="207272" y="3216947"/>
                </a:lnTo>
                <a:lnTo>
                  <a:pt x="277107" y="3234259"/>
                </a:lnTo>
                <a:lnTo>
                  <a:pt x="321439" y="3238473"/>
                </a:lnTo>
                <a:lnTo>
                  <a:pt x="373136" y="3240637"/>
                </a:lnTo>
                <a:lnTo>
                  <a:pt x="433018" y="3241434"/>
                </a:lnTo>
                <a:lnTo>
                  <a:pt x="501902" y="3241548"/>
                </a:lnTo>
                <a:lnTo>
                  <a:pt x="3166805" y="3241548"/>
                </a:lnTo>
                <a:lnTo>
                  <a:pt x="3235688" y="3241434"/>
                </a:lnTo>
                <a:lnTo>
                  <a:pt x="3295568" y="3240637"/>
                </a:lnTo>
                <a:lnTo>
                  <a:pt x="3347264" y="3238473"/>
                </a:lnTo>
                <a:lnTo>
                  <a:pt x="3391595" y="3234259"/>
                </a:lnTo>
                <a:lnTo>
                  <a:pt x="3429379" y="3227311"/>
                </a:lnTo>
                <a:lnTo>
                  <a:pt x="3510096" y="3194220"/>
                </a:lnTo>
                <a:lnTo>
                  <a:pt x="3553567" y="3163715"/>
                </a:lnTo>
                <a:lnTo>
                  <a:pt x="3590984" y="3126296"/>
                </a:lnTo>
                <a:lnTo>
                  <a:pt x="3621487" y="3082825"/>
                </a:lnTo>
                <a:lnTo>
                  <a:pt x="3644214" y="3034164"/>
                </a:lnTo>
                <a:lnTo>
                  <a:pt x="3661530" y="2964325"/>
                </a:lnTo>
                <a:lnTo>
                  <a:pt x="3665745" y="2919994"/>
                </a:lnTo>
                <a:lnTo>
                  <a:pt x="3667910" y="2868297"/>
                </a:lnTo>
                <a:lnTo>
                  <a:pt x="3668707" y="2808415"/>
                </a:lnTo>
                <a:lnTo>
                  <a:pt x="3668707" y="433132"/>
                </a:lnTo>
                <a:lnTo>
                  <a:pt x="3667910" y="373251"/>
                </a:lnTo>
                <a:lnTo>
                  <a:pt x="3665745" y="321554"/>
                </a:lnTo>
                <a:lnTo>
                  <a:pt x="3661530" y="277222"/>
                </a:lnTo>
                <a:lnTo>
                  <a:pt x="3654581" y="239438"/>
                </a:lnTo>
                <a:lnTo>
                  <a:pt x="3621487" y="158722"/>
                </a:lnTo>
                <a:lnTo>
                  <a:pt x="3590984" y="115251"/>
                </a:lnTo>
                <a:lnTo>
                  <a:pt x="3553567" y="77832"/>
                </a:lnTo>
                <a:lnTo>
                  <a:pt x="3510096" y="47328"/>
                </a:lnTo>
                <a:lnTo>
                  <a:pt x="3461435" y="24601"/>
                </a:lnTo>
                <a:lnTo>
                  <a:pt x="3391595" y="7289"/>
                </a:lnTo>
                <a:lnTo>
                  <a:pt x="3347264" y="3075"/>
                </a:lnTo>
                <a:lnTo>
                  <a:pt x="3295568" y="911"/>
                </a:lnTo>
                <a:lnTo>
                  <a:pt x="3235688" y="113"/>
                </a:lnTo>
                <a:lnTo>
                  <a:pt x="3166805" y="0"/>
                </a:lnTo>
                <a:close/>
              </a:path>
            </a:pathLst>
          </a:custGeom>
          <a:solidFill>
            <a:srgbClr val="D5D5D5"/>
          </a:solidFill>
        </p:spPr>
        <p:txBody>
          <a:bodyPr wrap="square" lIns="0" tIns="0" rIns="0" bIns="0" rtlCol="0"/>
          <a:lstStyle/>
          <a:p>
            <a:endParaRPr sz="1092">
              <a:solidFill>
                <a:prstClr val="black"/>
              </a:solidFill>
            </a:endParaRPr>
          </a:p>
        </p:txBody>
      </p:sp>
      <p:sp>
        <p:nvSpPr>
          <p:cNvPr id="12" name="object 8"/>
          <p:cNvSpPr txBox="1"/>
          <p:nvPr/>
        </p:nvSpPr>
        <p:spPr>
          <a:xfrm>
            <a:off x="6885713" y="1930486"/>
            <a:ext cx="1788997" cy="1004606"/>
          </a:xfrm>
          <a:prstGeom prst="rect">
            <a:avLst/>
          </a:prstGeom>
        </p:spPr>
        <p:txBody>
          <a:bodyPr vert="horz" wrap="square" lIns="0" tIns="33500" rIns="0" bIns="0" rtlCol="0">
            <a:spAutoFit/>
          </a:bodyPr>
          <a:lstStyle/>
          <a:p>
            <a:pPr algn="ctr">
              <a:spcBef>
                <a:spcPts val="263"/>
              </a:spcBef>
            </a:pPr>
            <a:r>
              <a:rPr lang="en-US" sz="1577" spc="82" dirty="0">
                <a:solidFill>
                  <a:prstClr val="black"/>
                </a:solidFill>
                <a:latin typeface="Microsoft Sans Serif"/>
                <a:cs typeface="Microsoft Sans Serif"/>
              </a:rPr>
              <a:t>Calculate the number and </a:t>
            </a:r>
            <a:r>
              <a:rPr lang="en-US" sz="1577" spc="82" dirty="0" smtClean="0">
                <a:solidFill>
                  <a:prstClr val="black"/>
                </a:solidFill>
                <a:latin typeface="Microsoft Sans Serif"/>
                <a:cs typeface="Microsoft Sans Serif"/>
              </a:rPr>
              <a:t>occurrence </a:t>
            </a:r>
            <a:r>
              <a:rPr lang="en-US" sz="1577" spc="82" dirty="0">
                <a:solidFill>
                  <a:prstClr val="black"/>
                </a:solidFill>
                <a:latin typeface="Microsoft Sans Serif"/>
                <a:cs typeface="Microsoft Sans Serif"/>
              </a:rPr>
              <a:t>of each orbit</a:t>
            </a:r>
          </a:p>
        </p:txBody>
      </p:sp>
      <p:sp>
        <p:nvSpPr>
          <p:cNvPr id="13" name="object 11"/>
          <p:cNvSpPr/>
          <p:nvPr/>
        </p:nvSpPr>
        <p:spPr>
          <a:xfrm>
            <a:off x="6629763" y="4103380"/>
            <a:ext cx="2224902" cy="1965755"/>
          </a:xfrm>
          <a:custGeom>
            <a:avLst/>
            <a:gdLst/>
            <a:ahLst/>
            <a:cxnLst/>
            <a:rect l="l" t="t" r="r" b="b"/>
            <a:pathLst>
              <a:path w="3669030" h="3241675">
                <a:moveTo>
                  <a:pt x="3124221" y="0"/>
                </a:moveTo>
                <a:lnTo>
                  <a:pt x="544456" y="0"/>
                </a:lnTo>
                <a:lnTo>
                  <a:pt x="469732" y="123"/>
                </a:lnTo>
                <a:lnTo>
                  <a:pt x="404774" y="988"/>
                </a:lnTo>
                <a:lnTo>
                  <a:pt x="348694" y="3335"/>
                </a:lnTo>
                <a:lnTo>
                  <a:pt x="300604" y="7907"/>
                </a:lnTo>
                <a:lnTo>
                  <a:pt x="259616" y="15443"/>
                </a:lnTo>
                <a:lnTo>
                  <a:pt x="180487" y="46621"/>
                </a:lnTo>
                <a:lnTo>
                  <a:pt x="139933" y="72522"/>
                </a:lnTo>
                <a:lnTo>
                  <a:pt x="103724" y="103848"/>
                </a:lnTo>
                <a:lnTo>
                  <a:pt x="72398" y="140059"/>
                </a:lnTo>
                <a:lnTo>
                  <a:pt x="46499" y="180613"/>
                </a:lnTo>
                <a:lnTo>
                  <a:pt x="26566" y="224968"/>
                </a:lnTo>
                <a:lnTo>
                  <a:pt x="7784" y="300728"/>
                </a:lnTo>
                <a:lnTo>
                  <a:pt x="3212" y="348818"/>
                </a:lnTo>
                <a:lnTo>
                  <a:pt x="864" y="404899"/>
                </a:lnTo>
                <a:lnTo>
                  <a:pt x="0" y="469857"/>
                </a:lnTo>
                <a:lnTo>
                  <a:pt x="0" y="2771690"/>
                </a:lnTo>
                <a:lnTo>
                  <a:pt x="864" y="2836649"/>
                </a:lnTo>
                <a:lnTo>
                  <a:pt x="3212" y="2892730"/>
                </a:lnTo>
                <a:lnTo>
                  <a:pt x="7784" y="2940820"/>
                </a:lnTo>
                <a:lnTo>
                  <a:pt x="15322" y="2981807"/>
                </a:lnTo>
                <a:lnTo>
                  <a:pt x="46499" y="3060935"/>
                </a:lnTo>
                <a:lnTo>
                  <a:pt x="72398" y="3101489"/>
                </a:lnTo>
                <a:lnTo>
                  <a:pt x="103724" y="3137699"/>
                </a:lnTo>
                <a:lnTo>
                  <a:pt x="139933" y="3169026"/>
                </a:lnTo>
                <a:lnTo>
                  <a:pt x="180487" y="3194927"/>
                </a:lnTo>
                <a:lnTo>
                  <a:pt x="224843" y="3214861"/>
                </a:lnTo>
                <a:lnTo>
                  <a:pt x="300604" y="3233641"/>
                </a:lnTo>
                <a:lnTo>
                  <a:pt x="348694" y="3238212"/>
                </a:lnTo>
                <a:lnTo>
                  <a:pt x="404774" y="3240560"/>
                </a:lnTo>
                <a:lnTo>
                  <a:pt x="469732" y="3241424"/>
                </a:lnTo>
                <a:lnTo>
                  <a:pt x="544456" y="3241548"/>
                </a:lnTo>
                <a:lnTo>
                  <a:pt x="3124221" y="3241548"/>
                </a:lnTo>
                <a:lnTo>
                  <a:pt x="3198946" y="3241424"/>
                </a:lnTo>
                <a:lnTo>
                  <a:pt x="3263905" y="3240560"/>
                </a:lnTo>
                <a:lnTo>
                  <a:pt x="3319987" y="3238212"/>
                </a:lnTo>
                <a:lnTo>
                  <a:pt x="3368077" y="3233641"/>
                </a:lnTo>
                <a:lnTo>
                  <a:pt x="3409064" y="3226104"/>
                </a:lnTo>
                <a:lnTo>
                  <a:pt x="3488191" y="3194927"/>
                </a:lnTo>
                <a:lnTo>
                  <a:pt x="3528746" y="3169026"/>
                </a:lnTo>
                <a:lnTo>
                  <a:pt x="3564958" y="3137699"/>
                </a:lnTo>
                <a:lnTo>
                  <a:pt x="3596286" y="3101489"/>
                </a:lnTo>
                <a:lnTo>
                  <a:pt x="3622187" y="3060935"/>
                </a:lnTo>
                <a:lnTo>
                  <a:pt x="3642121" y="3016580"/>
                </a:lnTo>
                <a:lnTo>
                  <a:pt x="3660903" y="2940820"/>
                </a:lnTo>
                <a:lnTo>
                  <a:pt x="3665475" y="2892730"/>
                </a:lnTo>
                <a:lnTo>
                  <a:pt x="3667823" y="2836649"/>
                </a:lnTo>
                <a:lnTo>
                  <a:pt x="3668688" y="2771690"/>
                </a:lnTo>
                <a:lnTo>
                  <a:pt x="3668688" y="469857"/>
                </a:lnTo>
                <a:lnTo>
                  <a:pt x="3667823" y="404899"/>
                </a:lnTo>
                <a:lnTo>
                  <a:pt x="3665475" y="348818"/>
                </a:lnTo>
                <a:lnTo>
                  <a:pt x="3660903" y="300728"/>
                </a:lnTo>
                <a:lnTo>
                  <a:pt x="3653366" y="259740"/>
                </a:lnTo>
                <a:lnTo>
                  <a:pt x="3622187" y="180613"/>
                </a:lnTo>
                <a:lnTo>
                  <a:pt x="3596286" y="140059"/>
                </a:lnTo>
                <a:lnTo>
                  <a:pt x="3564958" y="103848"/>
                </a:lnTo>
                <a:lnTo>
                  <a:pt x="3528746" y="72522"/>
                </a:lnTo>
                <a:lnTo>
                  <a:pt x="3488191" y="46621"/>
                </a:lnTo>
                <a:lnTo>
                  <a:pt x="3443834" y="26687"/>
                </a:lnTo>
                <a:lnTo>
                  <a:pt x="3368077" y="7907"/>
                </a:lnTo>
                <a:lnTo>
                  <a:pt x="3319987" y="3335"/>
                </a:lnTo>
                <a:lnTo>
                  <a:pt x="3263905" y="988"/>
                </a:lnTo>
                <a:lnTo>
                  <a:pt x="3198946" y="123"/>
                </a:lnTo>
                <a:lnTo>
                  <a:pt x="3124221" y="0"/>
                </a:lnTo>
                <a:close/>
              </a:path>
            </a:pathLst>
          </a:custGeom>
          <a:solidFill>
            <a:srgbClr val="D5D5D5"/>
          </a:solidFill>
        </p:spPr>
        <p:txBody>
          <a:bodyPr wrap="square" lIns="0" tIns="0" rIns="0" bIns="0" rtlCol="0"/>
          <a:lstStyle/>
          <a:p>
            <a:endParaRPr sz="1092">
              <a:solidFill>
                <a:prstClr val="black"/>
              </a:solidFill>
            </a:endParaRPr>
          </a:p>
        </p:txBody>
      </p:sp>
      <p:sp>
        <p:nvSpPr>
          <p:cNvPr id="14" name="object 12"/>
          <p:cNvSpPr txBox="1"/>
          <p:nvPr/>
        </p:nvSpPr>
        <p:spPr>
          <a:xfrm>
            <a:off x="6857154" y="4409309"/>
            <a:ext cx="1778603" cy="1353842"/>
          </a:xfrm>
          <a:prstGeom prst="rect">
            <a:avLst/>
          </a:prstGeom>
        </p:spPr>
        <p:txBody>
          <a:bodyPr vert="horz" wrap="square" lIns="0" tIns="6931" rIns="0" bIns="0" rtlCol="0">
            <a:spAutoFit/>
          </a:bodyPr>
          <a:lstStyle/>
          <a:p>
            <a:pPr marL="33116" marR="3081" indent="-25799" algn="ctr">
              <a:lnSpc>
                <a:spcPct val="111000"/>
              </a:lnSpc>
              <a:spcBef>
                <a:spcPts val="55"/>
              </a:spcBef>
            </a:pPr>
            <a:r>
              <a:rPr lang="en-US" sz="1577" spc="97" dirty="0">
                <a:solidFill>
                  <a:prstClr val="black"/>
                </a:solidFill>
                <a:latin typeface="Microsoft Sans Serif"/>
                <a:cs typeface="Microsoft Sans Serif"/>
              </a:rPr>
              <a:t>Calculate the number and occurrence </a:t>
            </a:r>
            <a:r>
              <a:rPr lang="en-US" sz="1577" spc="97" dirty="0" smtClean="0">
                <a:solidFill>
                  <a:prstClr val="black"/>
                </a:solidFill>
                <a:latin typeface="Microsoft Sans Serif"/>
                <a:cs typeface="Microsoft Sans Serif"/>
              </a:rPr>
              <a:t>of </a:t>
            </a:r>
            <a:r>
              <a:rPr lang="en-US" sz="1577" spc="97" dirty="0">
                <a:solidFill>
                  <a:prstClr val="black"/>
                </a:solidFill>
                <a:latin typeface="Microsoft Sans Serif"/>
                <a:cs typeface="Microsoft Sans Serif"/>
              </a:rPr>
              <a:t>mission outcome per orbit type</a:t>
            </a:r>
          </a:p>
        </p:txBody>
      </p:sp>
      <p:sp>
        <p:nvSpPr>
          <p:cNvPr id="15" name="object 13"/>
          <p:cNvSpPr/>
          <p:nvPr/>
        </p:nvSpPr>
        <p:spPr>
          <a:xfrm>
            <a:off x="3745575" y="4103380"/>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9"/>
                </a:lnTo>
                <a:lnTo>
                  <a:pt x="0" y="469857"/>
                </a:lnTo>
                <a:lnTo>
                  <a:pt x="0" y="2771690"/>
                </a:lnTo>
                <a:lnTo>
                  <a:pt x="864" y="2836649"/>
                </a:lnTo>
                <a:lnTo>
                  <a:pt x="3212" y="2892730"/>
                </a:lnTo>
                <a:lnTo>
                  <a:pt x="7783" y="2940820"/>
                </a:lnTo>
                <a:lnTo>
                  <a:pt x="15320" y="2981807"/>
                </a:lnTo>
                <a:lnTo>
                  <a:pt x="46497" y="3060935"/>
                </a:lnTo>
                <a:lnTo>
                  <a:pt x="72398" y="3101489"/>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9"/>
                </a:lnTo>
                <a:lnTo>
                  <a:pt x="3622186" y="3060935"/>
                </a:lnTo>
                <a:lnTo>
                  <a:pt x="3642120" y="3016580"/>
                </a:lnTo>
                <a:lnTo>
                  <a:pt x="3660900" y="2940820"/>
                </a:lnTo>
                <a:lnTo>
                  <a:pt x="3665471" y="2892730"/>
                </a:lnTo>
                <a:lnTo>
                  <a:pt x="3667819" y="2836649"/>
                </a:lnTo>
                <a:lnTo>
                  <a:pt x="3668684" y="2771690"/>
                </a:lnTo>
                <a:lnTo>
                  <a:pt x="3668684" y="469857"/>
                </a:lnTo>
                <a:lnTo>
                  <a:pt x="3667819" y="404899"/>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16" name="object 14"/>
          <p:cNvSpPr txBox="1"/>
          <p:nvPr/>
        </p:nvSpPr>
        <p:spPr>
          <a:xfrm>
            <a:off x="3793414" y="4678677"/>
            <a:ext cx="2067026" cy="815105"/>
          </a:xfrm>
          <a:prstGeom prst="rect">
            <a:avLst/>
          </a:prstGeom>
        </p:spPr>
        <p:txBody>
          <a:bodyPr vert="horz" wrap="square" lIns="0" tIns="6931" rIns="0" bIns="0" rtlCol="0">
            <a:spAutoFit/>
          </a:bodyPr>
          <a:lstStyle/>
          <a:p>
            <a:pPr marL="102812" marR="3081" indent="-95496" algn="ctr">
              <a:lnSpc>
                <a:spcPct val="111000"/>
              </a:lnSpc>
              <a:spcBef>
                <a:spcPts val="55"/>
              </a:spcBef>
            </a:pPr>
            <a:r>
              <a:rPr lang="en-US" sz="1577" spc="82" dirty="0">
                <a:solidFill>
                  <a:prstClr val="black"/>
                </a:solidFill>
                <a:latin typeface="Microsoft Sans Serif"/>
                <a:cs typeface="Microsoft Sans Serif"/>
              </a:rPr>
              <a:t>Create a landing outcome label </a:t>
            </a:r>
            <a:r>
              <a:rPr lang="en-US" sz="1577" spc="82" dirty="0" smtClean="0">
                <a:solidFill>
                  <a:prstClr val="black"/>
                </a:solidFill>
                <a:latin typeface="Microsoft Sans Serif"/>
                <a:cs typeface="Microsoft Sans Serif"/>
              </a:rPr>
              <a:t>from </a:t>
            </a:r>
            <a:r>
              <a:rPr lang="en-US" sz="1577" spc="82" dirty="0">
                <a:solidFill>
                  <a:prstClr val="black"/>
                </a:solidFill>
                <a:latin typeface="Microsoft Sans Serif"/>
                <a:cs typeface="Microsoft Sans Serif"/>
              </a:rPr>
              <a:t>Outcome column</a:t>
            </a:r>
          </a:p>
        </p:txBody>
      </p:sp>
      <p:sp>
        <p:nvSpPr>
          <p:cNvPr id="17" name="object 15"/>
          <p:cNvSpPr/>
          <p:nvPr/>
        </p:nvSpPr>
        <p:spPr>
          <a:xfrm>
            <a:off x="861387" y="4103380"/>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9"/>
                </a:lnTo>
                <a:lnTo>
                  <a:pt x="0" y="469857"/>
                </a:lnTo>
                <a:lnTo>
                  <a:pt x="0" y="2771690"/>
                </a:lnTo>
                <a:lnTo>
                  <a:pt x="864" y="2836649"/>
                </a:lnTo>
                <a:lnTo>
                  <a:pt x="3212" y="2892730"/>
                </a:lnTo>
                <a:lnTo>
                  <a:pt x="7783" y="2940820"/>
                </a:lnTo>
                <a:lnTo>
                  <a:pt x="15320" y="2981807"/>
                </a:lnTo>
                <a:lnTo>
                  <a:pt x="46497" y="3060935"/>
                </a:lnTo>
                <a:lnTo>
                  <a:pt x="72398" y="3101489"/>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9"/>
                </a:lnTo>
                <a:lnTo>
                  <a:pt x="3622186" y="3060935"/>
                </a:lnTo>
                <a:lnTo>
                  <a:pt x="3642120" y="3016580"/>
                </a:lnTo>
                <a:lnTo>
                  <a:pt x="3660900" y="2940820"/>
                </a:lnTo>
                <a:lnTo>
                  <a:pt x="3665471" y="2892730"/>
                </a:lnTo>
                <a:lnTo>
                  <a:pt x="3667819" y="2836649"/>
                </a:lnTo>
                <a:lnTo>
                  <a:pt x="3668684" y="2771690"/>
                </a:lnTo>
                <a:lnTo>
                  <a:pt x="3668684" y="469857"/>
                </a:lnTo>
                <a:lnTo>
                  <a:pt x="3667819" y="404899"/>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18" name="object 16"/>
          <p:cNvSpPr txBox="1"/>
          <p:nvPr/>
        </p:nvSpPr>
        <p:spPr>
          <a:xfrm>
            <a:off x="1069984" y="4804106"/>
            <a:ext cx="1788964" cy="558560"/>
          </a:xfrm>
          <a:prstGeom prst="rect">
            <a:avLst/>
          </a:prstGeom>
        </p:spPr>
        <p:txBody>
          <a:bodyPr vert="horz" wrap="square" lIns="0" tIns="6931" rIns="0" bIns="0" rtlCol="0">
            <a:spAutoFit/>
          </a:bodyPr>
          <a:lstStyle/>
          <a:p>
            <a:pPr marL="572975" marR="3081" indent="-565659" algn="ctr">
              <a:lnSpc>
                <a:spcPct val="111000"/>
              </a:lnSpc>
              <a:spcBef>
                <a:spcPts val="55"/>
              </a:spcBef>
            </a:pPr>
            <a:r>
              <a:rPr lang="en-US" sz="1577" spc="88" dirty="0">
                <a:solidFill>
                  <a:prstClr val="black"/>
                </a:solidFill>
                <a:latin typeface="Microsoft Sans Serif"/>
                <a:cs typeface="Microsoft Sans Serif"/>
              </a:rPr>
              <a:t>Exporting </a:t>
            </a:r>
            <a:r>
              <a:rPr lang="en-US" sz="1577" spc="88" dirty="0" smtClean="0">
                <a:solidFill>
                  <a:prstClr val="black"/>
                </a:solidFill>
                <a:latin typeface="Microsoft Sans Serif"/>
                <a:cs typeface="Microsoft Sans Serif"/>
              </a:rPr>
              <a:t>the</a:t>
            </a:r>
          </a:p>
          <a:p>
            <a:pPr marL="572975" marR="3081" indent="-565659" algn="ctr">
              <a:lnSpc>
                <a:spcPct val="111000"/>
              </a:lnSpc>
              <a:spcBef>
                <a:spcPts val="55"/>
              </a:spcBef>
            </a:pPr>
            <a:r>
              <a:rPr lang="en-US" sz="1577" spc="88" dirty="0" smtClean="0">
                <a:solidFill>
                  <a:prstClr val="black"/>
                </a:solidFill>
                <a:latin typeface="Microsoft Sans Serif"/>
                <a:cs typeface="Microsoft Sans Serif"/>
              </a:rPr>
              <a:t>data to </a:t>
            </a:r>
            <a:r>
              <a:rPr lang="en-US" sz="1577" spc="88" dirty="0">
                <a:solidFill>
                  <a:prstClr val="black"/>
                </a:solidFill>
                <a:latin typeface="Microsoft Sans Serif"/>
                <a:cs typeface="Microsoft Sans Serif"/>
              </a:rPr>
              <a:t>CSV</a:t>
            </a:r>
          </a:p>
        </p:txBody>
      </p:sp>
      <p:grpSp>
        <p:nvGrpSpPr>
          <p:cNvPr id="19" name="object 18"/>
          <p:cNvGrpSpPr/>
          <p:nvPr/>
        </p:nvGrpSpPr>
        <p:grpSpPr>
          <a:xfrm>
            <a:off x="6028138" y="2195865"/>
            <a:ext cx="538320" cy="513291"/>
            <a:chOff x="9596148" y="3454547"/>
            <a:chExt cx="887730" cy="846455"/>
          </a:xfrm>
        </p:grpSpPr>
        <p:sp>
          <p:nvSpPr>
            <p:cNvPr id="20" name="object 19"/>
            <p:cNvSpPr/>
            <p:nvPr/>
          </p:nvSpPr>
          <p:spPr>
            <a:xfrm>
              <a:off x="9622325" y="3480724"/>
              <a:ext cx="835025" cy="793750"/>
            </a:xfrm>
            <a:custGeom>
              <a:avLst/>
              <a:gdLst/>
              <a:ahLst/>
              <a:cxnLst/>
              <a:rect l="l" t="t" r="r" b="b"/>
              <a:pathLst>
                <a:path w="835025" h="793750">
                  <a:moveTo>
                    <a:pt x="469134" y="0"/>
                  </a:moveTo>
                  <a:lnTo>
                    <a:pt x="469134" y="269861"/>
                  </a:lnTo>
                  <a:lnTo>
                    <a:pt x="0" y="269861"/>
                  </a:lnTo>
                  <a:lnTo>
                    <a:pt x="0" y="523848"/>
                  </a:lnTo>
                  <a:lnTo>
                    <a:pt x="469134" y="523848"/>
                  </a:lnTo>
                  <a:lnTo>
                    <a:pt x="469134" y="793710"/>
                  </a:lnTo>
                  <a:lnTo>
                    <a:pt x="834912" y="396855"/>
                  </a:lnTo>
                  <a:lnTo>
                    <a:pt x="469134" y="0"/>
                  </a:lnTo>
                  <a:close/>
                </a:path>
              </a:pathLst>
            </a:custGeom>
            <a:solidFill>
              <a:srgbClr val="D5D5D5"/>
            </a:solidFill>
          </p:spPr>
          <p:txBody>
            <a:bodyPr wrap="square" lIns="0" tIns="0" rIns="0" bIns="0" rtlCol="0"/>
            <a:lstStyle/>
            <a:p>
              <a:endParaRPr sz="1092">
                <a:solidFill>
                  <a:prstClr val="black"/>
                </a:solidFill>
              </a:endParaRPr>
            </a:p>
          </p:txBody>
        </p:sp>
        <p:sp>
          <p:nvSpPr>
            <p:cNvPr id="21" name="object 20"/>
            <p:cNvSpPr/>
            <p:nvPr/>
          </p:nvSpPr>
          <p:spPr>
            <a:xfrm>
              <a:off x="9622325" y="3480724"/>
              <a:ext cx="835025" cy="793750"/>
            </a:xfrm>
            <a:custGeom>
              <a:avLst/>
              <a:gdLst/>
              <a:ahLst/>
              <a:cxnLst/>
              <a:rect l="l" t="t" r="r" b="b"/>
              <a:pathLst>
                <a:path w="835025" h="793750">
                  <a:moveTo>
                    <a:pt x="469133" y="523849"/>
                  </a:moveTo>
                  <a:lnTo>
                    <a:pt x="469133" y="793711"/>
                  </a:lnTo>
                  <a:lnTo>
                    <a:pt x="834912" y="396855"/>
                  </a:lnTo>
                  <a:lnTo>
                    <a:pt x="469133" y="0"/>
                  </a:lnTo>
                  <a:lnTo>
                    <a:pt x="469133" y="269861"/>
                  </a:lnTo>
                  <a:lnTo>
                    <a:pt x="0" y="269861"/>
                  </a:lnTo>
                  <a:lnTo>
                    <a:pt x="0" y="523849"/>
                  </a:lnTo>
                  <a:lnTo>
                    <a:pt x="469133"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22" name="object 21"/>
          <p:cNvGrpSpPr/>
          <p:nvPr/>
        </p:nvGrpSpPr>
        <p:grpSpPr>
          <a:xfrm>
            <a:off x="3143951" y="2195865"/>
            <a:ext cx="538320" cy="513291"/>
            <a:chOff x="4839910" y="3454547"/>
            <a:chExt cx="887730" cy="846455"/>
          </a:xfrm>
        </p:grpSpPr>
        <p:sp>
          <p:nvSpPr>
            <p:cNvPr id="23" name="object 22"/>
            <p:cNvSpPr/>
            <p:nvPr/>
          </p:nvSpPr>
          <p:spPr>
            <a:xfrm>
              <a:off x="4866087" y="3480724"/>
              <a:ext cx="835025" cy="793750"/>
            </a:xfrm>
            <a:custGeom>
              <a:avLst/>
              <a:gdLst/>
              <a:ahLst/>
              <a:cxnLst/>
              <a:rect l="l" t="t" r="r" b="b"/>
              <a:pathLst>
                <a:path w="835025" h="793750">
                  <a:moveTo>
                    <a:pt x="469133" y="0"/>
                  </a:moveTo>
                  <a:lnTo>
                    <a:pt x="469133" y="269860"/>
                  </a:lnTo>
                  <a:lnTo>
                    <a:pt x="0" y="269860"/>
                  </a:lnTo>
                  <a:lnTo>
                    <a:pt x="0" y="523848"/>
                  </a:lnTo>
                  <a:lnTo>
                    <a:pt x="469133" y="523848"/>
                  </a:lnTo>
                  <a:lnTo>
                    <a:pt x="469133" y="793710"/>
                  </a:lnTo>
                  <a:lnTo>
                    <a:pt x="834912" y="396854"/>
                  </a:lnTo>
                  <a:lnTo>
                    <a:pt x="469133" y="0"/>
                  </a:lnTo>
                  <a:close/>
                </a:path>
              </a:pathLst>
            </a:custGeom>
            <a:solidFill>
              <a:srgbClr val="D5D5D5"/>
            </a:solidFill>
          </p:spPr>
          <p:txBody>
            <a:bodyPr wrap="square" lIns="0" tIns="0" rIns="0" bIns="0" rtlCol="0"/>
            <a:lstStyle/>
            <a:p>
              <a:endParaRPr sz="1092">
                <a:solidFill>
                  <a:prstClr val="black"/>
                </a:solidFill>
              </a:endParaRPr>
            </a:p>
          </p:txBody>
        </p:sp>
        <p:sp>
          <p:nvSpPr>
            <p:cNvPr id="24" name="object 23"/>
            <p:cNvSpPr/>
            <p:nvPr/>
          </p:nvSpPr>
          <p:spPr>
            <a:xfrm>
              <a:off x="4866087" y="3480724"/>
              <a:ext cx="835025" cy="793750"/>
            </a:xfrm>
            <a:custGeom>
              <a:avLst/>
              <a:gdLst/>
              <a:ahLst/>
              <a:cxnLst/>
              <a:rect l="l" t="t" r="r" b="b"/>
              <a:pathLst>
                <a:path w="835025" h="793750">
                  <a:moveTo>
                    <a:pt x="469133" y="523849"/>
                  </a:moveTo>
                  <a:lnTo>
                    <a:pt x="469133" y="793711"/>
                  </a:lnTo>
                  <a:lnTo>
                    <a:pt x="834912" y="396855"/>
                  </a:lnTo>
                  <a:lnTo>
                    <a:pt x="469133" y="0"/>
                  </a:lnTo>
                  <a:lnTo>
                    <a:pt x="469133" y="269861"/>
                  </a:lnTo>
                  <a:lnTo>
                    <a:pt x="0" y="269861"/>
                  </a:lnTo>
                  <a:lnTo>
                    <a:pt x="0" y="523849"/>
                  </a:lnTo>
                  <a:lnTo>
                    <a:pt x="469133"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25" name="object 27"/>
          <p:cNvGrpSpPr/>
          <p:nvPr/>
        </p:nvGrpSpPr>
        <p:grpSpPr>
          <a:xfrm>
            <a:off x="3143951" y="4829691"/>
            <a:ext cx="538320" cy="513291"/>
            <a:chOff x="4839910" y="7797922"/>
            <a:chExt cx="887730" cy="846455"/>
          </a:xfrm>
        </p:grpSpPr>
        <p:sp>
          <p:nvSpPr>
            <p:cNvPr id="26" name="object 28"/>
            <p:cNvSpPr/>
            <p:nvPr/>
          </p:nvSpPr>
          <p:spPr>
            <a:xfrm>
              <a:off x="4866087" y="7824099"/>
              <a:ext cx="835025" cy="793750"/>
            </a:xfrm>
            <a:custGeom>
              <a:avLst/>
              <a:gdLst/>
              <a:ahLst/>
              <a:cxnLst/>
              <a:rect l="l" t="t" r="r" b="b"/>
              <a:pathLst>
                <a:path w="835025" h="793750">
                  <a:moveTo>
                    <a:pt x="365778" y="0"/>
                  </a:moveTo>
                  <a:lnTo>
                    <a:pt x="0" y="396855"/>
                  </a:lnTo>
                  <a:lnTo>
                    <a:pt x="365778" y="793711"/>
                  </a:lnTo>
                  <a:lnTo>
                    <a:pt x="365778" y="523850"/>
                  </a:lnTo>
                  <a:lnTo>
                    <a:pt x="834912" y="523850"/>
                  </a:lnTo>
                  <a:lnTo>
                    <a:pt x="834912" y="269861"/>
                  </a:lnTo>
                  <a:lnTo>
                    <a:pt x="365778" y="269861"/>
                  </a:lnTo>
                  <a:lnTo>
                    <a:pt x="365778" y="0"/>
                  </a:lnTo>
                  <a:close/>
                </a:path>
              </a:pathLst>
            </a:custGeom>
            <a:solidFill>
              <a:srgbClr val="D5D5D5"/>
            </a:solidFill>
          </p:spPr>
          <p:txBody>
            <a:bodyPr wrap="square" lIns="0" tIns="0" rIns="0" bIns="0" rtlCol="0"/>
            <a:lstStyle/>
            <a:p>
              <a:endParaRPr sz="1092">
                <a:solidFill>
                  <a:prstClr val="black"/>
                </a:solidFill>
              </a:endParaRPr>
            </a:p>
          </p:txBody>
        </p:sp>
        <p:sp>
          <p:nvSpPr>
            <p:cNvPr id="27" name="object 29"/>
            <p:cNvSpPr/>
            <p:nvPr/>
          </p:nvSpPr>
          <p:spPr>
            <a:xfrm>
              <a:off x="4866087" y="7824099"/>
              <a:ext cx="835025" cy="793750"/>
            </a:xfrm>
            <a:custGeom>
              <a:avLst/>
              <a:gdLst/>
              <a:ahLst/>
              <a:cxnLst/>
              <a:rect l="l" t="t" r="r" b="b"/>
              <a:pathLst>
                <a:path w="835025" h="793750">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28" name="object 30"/>
          <p:cNvGrpSpPr/>
          <p:nvPr/>
        </p:nvGrpSpPr>
        <p:grpSpPr>
          <a:xfrm>
            <a:off x="6033852" y="4829691"/>
            <a:ext cx="538320" cy="513291"/>
            <a:chOff x="9605572" y="7797922"/>
            <a:chExt cx="887730" cy="846455"/>
          </a:xfrm>
        </p:grpSpPr>
        <p:sp>
          <p:nvSpPr>
            <p:cNvPr id="29" name="object 31"/>
            <p:cNvSpPr/>
            <p:nvPr/>
          </p:nvSpPr>
          <p:spPr>
            <a:xfrm>
              <a:off x="9631749" y="7824099"/>
              <a:ext cx="835025" cy="793750"/>
            </a:xfrm>
            <a:custGeom>
              <a:avLst/>
              <a:gdLst/>
              <a:ahLst/>
              <a:cxnLst/>
              <a:rect l="l" t="t" r="r" b="b"/>
              <a:pathLst>
                <a:path w="835025" h="793750">
                  <a:moveTo>
                    <a:pt x="365779" y="0"/>
                  </a:moveTo>
                  <a:lnTo>
                    <a:pt x="0" y="396855"/>
                  </a:lnTo>
                  <a:lnTo>
                    <a:pt x="365779" y="793711"/>
                  </a:lnTo>
                  <a:lnTo>
                    <a:pt x="365779" y="523850"/>
                  </a:lnTo>
                  <a:lnTo>
                    <a:pt x="834912" y="523850"/>
                  </a:lnTo>
                  <a:lnTo>
                    <a:pt x="834912" y="269861"/>
                  </a:lnTo>
                  <a:lnTo>
                    <a:pt x="365779" y="269861"/>
                  </a:lnTo>
                  <a:lnTo>
                    <a:pt x="365779" y="0"/>
                  </a:lnTo>
                  <a:close/>
                </a:path>
              </a:pathLst>
            </a:custGeom>
            <a:solidFill>
              <a:srgbClr val="D5D5D5"/>
            </a:solidFill>
          </p:spPr>
          <p:txBody>
            <a:bodyPr wrap="square" lIns="0" tIns="0" rIns="0" bIns="0" rtlCol="0"/>
            <a:lstStyle/>
            <a:p>
              <a:endParaRPr sz="1092">
                <a:solidFill>
                  <a:prstClr val="black"/>
                </a:solidFill>
              </a:endParaRPr>
            </a:p>
          </p:txBody>
        </p:sp>
        <p:sp>
          <p:nvSpPr>
            <p:cNvPr id="30" name="object 32"/>
            <p:cNvSpPr/>
            <p:nvPr/>
          </p:nvSpPr>
          <p:spPr>
            <a:xfrm>
              <a:off x="9631749" y="7824099"/>
              <a:ext cx="835025" cy="793750"/>
            </a:xfrm>
            <a:custGeom>
              <a:avLst/>
              <a:gdLst/>
              <a:ahLst/>
              <a:cxnLst/>
              <a:rect l="l" t="t" r="r" b="b"/>
              <a:pathLst>
                <a:path w="835025" h="793750">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31" name="object 18"/>
          <p:cNvGrpSpPr/>
          <p:nvPr/>
        </p:nvGrpSpPr>
        <p:grpSpPr>
          <a:xfrm rot="5400000">
            <a:off x="7396862" y="3512698"/>
            <a:ext cx="538320" cy="513291"/>
            <a:chOff x="9596148" y="3454547"/>
            <a:chExt cx="887730" cy="846455"/>
          </a:xfrm>
        </p:grpSpPr>
        <p:sp>
          <p:nvSpPr>
            <p:cNvPr id="32" name="object 19"/>
            <p:cNvSpPr/>
            <p:nvPr/>
          </p:nvSpPr>
          <p:spPr>
            <a:xfrm>
              <a:off x="9622325" y="3480724"/>
              <a:ext cx="835025" cy="793750"/>
            </a:xfrm>
            <a:custGeom>
              <a:avLst/>
              <a:gdLst/>
              <a:ahLst/>
              <a:cxnLst/>
              <a:rect l="l" t="t" r="r" b="b"/>
              <a:pathLst>
                <a:path w="835025" h="793750">
                  <a:moveTo>
                    <a:pt x="469134" y="0"/>
                  </a:moveTo>
                  <a:lnTo>
                    <a:pt x="469134" y="269861"/>
                  </a:lnTo>
                  <a:lnTo>
                    <a:pt x="0" y="269861"/>
                  </a:lnTo>
                  <a:lnTo>
                    <a:pt x="0" y="523848"/>
                  </a:lnTo>
                  <a:lnTo>
                    <a:pt x="469134" y="523848"/>
                  </a:lnTo>
                  <a:lnTo>
                    <a:pt x="469134" y="793710"/>
                  </a:lnTo>
                  <a:lnTo>
                    <a:pt x="834912" y="396855"/>
                  </a:lnTo>
                  <a:lnTo>
                    <a:pt x="469134" y="0"/>
                  </a:lnTo>
                  <a:close/>
                </a:path>
              </a:pathLst>
            </a:custGeom>
            <a:solidFill>
              <a:srgbClr val="D5D5D5"/>
            </a:solidFill>
          </p:spPr>
          <p:txBody>
            <a:bodyPr wrap="square" lIns="0" tIns="0" rIns="0" bIns="0" rtlCol="0"/>
            <a:lstStyle/>
            <a:p>
              <a:endParaRPr sz="1092">
                <a:solidFill>
                  <a:prstClr val="black"/>
                </a:solidFill>
              </a:endParaRPr>
            </a:p>
          </p:txBody>
        </p:sp>
        <p:sp>
          <p:nvSpPr>
            <p:cNvPr id="33" name="object 20"/>
            <p:cNvSpPr/>
            <p:nvPr/>
          </p:nvSpPr>
          <p:spPr>
            <a:xfrm>
              <a:off x="9622325" y="3480724"/>
              <a:ext cx="835025" cy="793750"/>
            </a:xfrm>
            <a:custGeom>
              <a:avLst/>
              <a:gdLst/>
              <a:ahLst/>
              <a:cxnLst/>
              <a:rect l="l" t="t" r="r" b="b"/>
              <a:pathLst>
                <a:path w="835025" h="793750">
                  <a:moveTo>
                    <a:pt x="469133" y="523849"/>
                  </a:moveTo>
                  <a:lnTo>
                    <a:pt x="469133" y="793711"/>
                  </a:lnTo>
                  <a:lnTo>
                    <a:pt x="834912" y="396855"/>
                  </a:lnTo>
                  <a:lnTo>
                    <a:pt x="469133" y="0"/>
                  </a:lnTo>
                  <a:lnTo>
                    <a:pt x="469133" y="269861"/>
                  </a:lnTo>
                  <a:lnTo>
                    <a:pt x="0" y="269861"/>
                  </a:lnTo>
                  <a:lnTo>
                    <a:pt x="0" y="523849"/>
                  </a:lnTo>
                  <a:lnTo>
                    <a:pt x="469133" y="523849"/>
                  </a:lnTo>
                  <a:close/>
                </a:path>
              </a:pathLst>
            </a:custGeom>
            <a:ln w="52354">
              <a:solidFill>
                <a:srgbClr val="D5D5D5"/>
              </a:solidFill>
            </a:ln>
          </p:spPr>
          <p:txBody>
            <a:bodyPr wrap="square" lIns="0" tIns="0" rIns="0" bIns="0" rtlCol="0"/>
            <a:lstStyle/>
            <a:p>
              <a:endParaRPr sz="1092">
                <a:solidFill>
                  <a:prstClr val="black"/>
                </a:solidFill>
              </a:endParaRPr>
            </a:p>
          </p:txBody>
        </p:sp>
      </p:grpSp>
      <p:sp>
        <p:nvSpPr>
          <p:cNvPr id="46" name="Rectangle 45"/>
          <p:cNvSpPr/>
          <p:nvPr/>
        </p:nvSpPr>
        <p:spPr>
          <a:xfrm>
            <a:off x="652789" y="6299505"/>
            <a:ext cx="8731424"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GitHub URL: </a:t>
            </a:r>
            <a:r>
              <a:rPr lang="en-US" dirty="0">
                <a:solidFill>
                  <a:srgbClr val="0948CB"/>
                </a:solidFill>
                <a:latin typeface="Abadi" panose="020B0604020104020204" pitchFamily="34" charset="0"/>
              </a:rPr>
              <a:t>https://github.com/raj-sharma123/Applied-Data-Science-Capstone </a:t>
            </a:r>
            <a:endParaRPr lang="en-US" dirty="0">
              <a:solidFill>
                <a:srgbClr val="0948CB"/>
              </a:solidFill>
            </a:endParaRPr>
          </a:p>
        </p:txBody>
      </p:sp>
    </p:spTree>
    <p:extLst>
      <p:ext uri="{BB962C8B-B14F-4D97-AF65-F5344CB8AC3E}">
        <p14:creationId xmlns:p14="http://schemas.microsoft.com/office/powerpoint/2010/main" val="2524556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object 3"/>
          <p:cNvSpPr txBox="1">
            <a:spLocks/>
          </p:cNvSpPr>
          <p:nvPr/>
        </p:nvSpPr>
        <p:spPr>
          <a:xfrm>
            <a:off x="793676" y="1513855"/>
            <a:ext cx="3060108" cy="312475"/>
          </a:xfrm>
          <a:prstGeom prst="rect">
            <a:avLst/>
          </a:prstGeom>
        </p:spPr>
        <p:txBody>
          <a:bodyPr vert="horz" wrap="square" lIns="0" tIns="7701"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701">
              <a:spcBef>
                <a:spcPts val="61"/>
              </a:spcBef>
            </a:pPr>
            <a:r>
              <a:rPr lang="en-US" sz="2200" b="1" dirty="0">
                <a:solidFill>
                  <a:schemeClr val="accent3">
                    <a:lumMod val="25000"/>
                  </a:schemeClr>
                </a:solidFill>
                <a:latin typeface="Abadi"/>
                <a:ea typeface="+mn-ea"/>
                <a:cs typeface="+mn-cs"/>
              </a:rPr>
              <a:t>Charts were plotted:</a:t>
            </a:r>
            <a:endParaRPr lang="en-US" sz="2200" b="1" dirty="0">
              <a:solidFill>
                <a:schemeClr val="accent3">
                  <a:lumMod val="25000"/>
                </a:schemeClr>
              </a:solidFill>
              <a:latin typeface="Abadi"/>
              <a:ea typeface="+mn-ea"/>
              <a:cs typeface="+mn-cs"/>
            </a:endParaRPr>
          </a:p>
        </p:txBody>
      </p:sp>
      <p:sp>
        <p:nvSpPr>
          <p:cNvPr id="7" name="object 4"/>
          <p:cNvSpPr txBox="1"/>
          <p:nvPr/>
        </p:nvSpPr>
        <p:spPr>
          <a:xfrm>
            <a:off x="793676" y="3370271"/>
            <a:ext cx="10521504" cy="2002681"/>
          </a:xfrm>
          <a:prstGeom prst="rect">
            <a:avLst/>
          </a:prstGeom>
        </p:spPr>
        <p:txBody>
          <a:bodyPr vert="horz" wrap="square" lIns="0" tIns="7701" rIns="0" bIns="0" rtlCol="0">
            <a:spAutoFit/>
          </a:bodyPr>
          <a:lstStyle/>
          <a:p>
            <a:pPr marL="7701" marR="533699">
              <a:lnSpc>
                <a:spcPct val="110700"/>
              </a:lnSpc>
            </a:pPr>
            <a:r>
              <a:rPr sz="2000" spc="69" dirty="0" smtClean="0">
                <a:cs typeface="Microsoft Sans Serif"/>
              </a:rPr>
              <a:t>Scatter</a:t>
            </a:r>
            <a:r>
              <a:rPr sz="2000" spc="-6" dirty="0" smtClean="0">
                <a:cs typeface="Microsoft Sans Serif"/>
              </a:rPr>
              <a:t> </a:t>
            </a:r>
            <a:r>
              <a:rPr sz="2000" spc="88" dirty="0">
                <a:cs typeface="Microsoft Sans Serif"/>
              </a:rPr>
              <a:t>plots</a:t>
            </a:r>
            <a:r>
              <a:rPr sz="2000" spc="-3" dirty="0">
                <a:cs typeface="Microsoft Sans Serif"/>
              </a:rPr>
              <a:t> </a:t>
            </a:r>
            <a:r>
              <a:rPr sz="2000" spc="69" dirty="0">
                <a:cs typeface="Microsoft Sans Serif"/>
              </a:rPr>
              <a:t>show</a:t>
            </a:r>
            <a:r>
              <a:rPr sz="2000" spc="-3" dirty="0">
                <a:cs typeface="Microsoft Sans Serif"/>
              </a:rPr>
              <a:t> </a:t>
            </a:r>
            <a:r>
              <a:rPr sz="2000" spc="94" dirty="0">
                <a:cs typeface="Microsoft Sans Serif"/>
              </a:rPr>
              <a:t>the</a:t>
            </a:r>
            <a:r>
              <a:rPr sz="2000" spc="-6" dirty="0">
                <a:cs typeface="Microsoft Sans Serif"/>
              </a:rPr>
              <a:t> </a:t>
            </a:r>
            <a:r>
              <a:rPr sz="2000" spc="67" dirty="0">
                <a:cs typeface="Microsoft Sans Serif"/>
              </a:rPr>
              <a:t>relationship</a:t>
            </a:r>
            <a:r>
              <a:rPr sz="2000" spc="-3" dirty="0">
                <a:cs typeface="Microsoft Sans Serif"/>
              </a:rPr>
              <a:t> </a:t>
            </a:r>
            <a:r>
              <a:rPr sz="2000" spc="88" dirty="0">
                <a:cs typeface="Microsoft Sans Serif"/>
              </a:rPr>
              <a:t>between</a:t>
            </a:r>
            <a:r>
              <a:rPr sz="2000" spc="-3" dirty="0">
                <a:cs typeface="Microsoft Sans Serif"/>
              </a:rPr>
              <a:t> </a:t>
            </a:r>
            <a:r>
              <a:rPr sz="2000" spc="36" dirty="0">
                <a:cs typeface="Microsoft Sans Serif"/>
              </a:rPr>
              <a:t>variables.</a:t>
            </a:r>
            <a:r>
              <a:rPr sz="2000" spc="-3" dirty="0">
                <a:cs typeface="Microsoft Sans Serif"/>
              </a:rPr>
              <a:t> </a:t>
            </a:r>
            <a:r>
              <a:rPr sz="2000" spc="73" dirty="0">
                <a:cs typeface="Microsoft Sans Serif"/>
              </a:rPr>
              <a:t>If</a:t>
            </a:r>
            <a:r>
              <a:rPr sz="2000" spc="-6" dirty="0">
                <a:cs typeface="Microsoft Sans Serif"/>
              </a:rPr>
              <a:t> </a:t>
            </a:r>
            <a:r>
              <a:rPr sz="2000" spc="-36" dirty="0">
                <a:cs typeface="Microsoft Sans Serif"/>
              </a:rPr>
              <a:t>a</a:t>
            </a:r>
            <a:r>
              <a:rPr sz="2000" spc="-3" dirty="0">
                <a:cs typeface="Microsoft Sans Serif"/>
              </a:rPr>
              <a:t> </a:t>
            </a:r>
            <a:r>
              <a:rPr sz="2000" spc="67" dirty="0">
                <a:cs typeface="Microsoft Sans Serif"/>
              </a:rPr>
              <a:t>relationship</a:t>
            </a:r>
            <a:r>
              <a:rPr sz="2000" spc="-3" dirty="0">
                <a:cs typeface="Microsoft Sans Serif"/>
              </a:rPr>
              <a:t> </a:t>
            </a:r>
            <a:r>
              <a:rPr sz="2000" spc="27" dirty="0">
                <a:cs typeface="Microsoft Sans Serif"/>
              </a:rPr>
              <a:t>exists, </a:t>
            </a:r>
            <a:r>
              <a:rPr sz="2000" spc="-570" dirty="0">
                <a:cs typeface="Microsoft Sans Serif"/>
              </a:rPr>
              <a:t> </a:t>
            </a:r>
            <a:r>
              <a:rPr sz="2000" spc="82" dirty="0">
                <a:cs typeface="Microsoft Sans Serif"/>
              </a:rPr>
              <a:t>they</a:t>
            </a:r>
            <a:r>
              <a:rPr sz="2000" spc="-3" dirty="0">
                <a:cs typeface="Microsoft Sans Serif"/>
              </a:rPr>
              <a:t> </a:t>
            </a:r>
            <a:r>
              <a:rPr sz="2000" spc="109" dirty="0">
                <a:cs typeface="Microsoft Sans Serif"/>
              </a:rPr>
              <a:t>could</a:t>
            </a:r>
            <a:r>
              <a:rPr sz="2000" spc="-3" dirty="0">
                <a:cs typeface="Microsoft Sans Serif"/>
              </a:rPr>
              <a:t> </a:t>
            </a:r>
            <a:r>
              <a:rPr sz="2000" spc="88" dirty="0">
                <a:cs typeface="Microsoft Sans Serif"/>
              </a:rPr>
              <a:t>be</a:t>
            </a:r>
            <a:r>
              <a:rPr sz="2000" spc="-3" dirty="0">
                <a:cs typeface="Microsoft Sans Serif"/>
              </a:rPr>
              <a:t> </a:t>
            </a:r>
            <a:r>
              <a:rPr sz="2000" spc="55" dirty="0">
                <a:cs typeface="Microsoft Sans Serif"/>
              </a:rPr>
              <a:t>used</a:t>
            </a:r>
            <a:r>
              <a:rPr sz="2000" spc="-3" dirty="0">
                <a:cs typeface="Microsoft Sans Serif"/>
              </a:rPr>
              <a:t> </a:t>
            </a:r>
            <a:r>
              <a:rPr sz="2000" spc="73" dirty="0">
                <a:cs typeface="Microsoft Sans Serif"/>
              </a:rPr>
              <a:t>in</a:t>
            </a:r>
            <a:r>
              <a:rPr sz="2000" spc="-3" dirty="0">
                <a:cs typeface="Microsoft Sans Serif"/>
              </a:rPr>
              <a:t> </a:t>
            </a:r>
            <a:r>
              <a:rPr sz="2000" spc="79" dirty="0">
                <a:cs typeface="Microsoft Sans Serif"/>
              </a:rPr>
              <a:t>machine</a:t>
            </a:r>
            <a:r>
              <a:rPr sz="2000" spc="-3" dirty="0">
                <a:cs typeface="Microsoft Sans Serif"/>
              </a:rPr>
              <a:t> </a:t>
            </a:r>
            <a:r>
              <a:rPr sz="2000" spc="67" dirty="0">
                <a:cs typeface="Microsoft Sans Serif"/>
              </a:rPr>
              <a:t>learning</a:t>
            </a:r>
            <a:r>
              <a:rPr sz="2000" spc="-3" dirty="0">
                <a:cs typeface="Microsoft Sans Serif"/>
              </a:rPr>
              <a:t> </a:t>
            </a:r>
            <a:r>
              <a:rPr sz="2000" spc="85" dirty="0">
                <a:cs typeface="Microsoft Sans Serif"/>
              </a:rPr>
              <a:t>model.</a:t>
            </a:r>
            <a:endParaRPr sz="2000" dirty="0">
              <a:cs typeface="Microsoft Sans Serif"/>
            </a:endParaRPr>
          </a:p>
          <a:p>
            <a:pPr marL="7701" marR="3081">
              <a:lnSpc>
                <a:spcPct val="110700"/>
              </a:lnSpc>
              <a:spcBef>
                <a:spcPts val="1092"/>
              </a:spcBef>
            </a:pPr>
            <a:r>
              <a:rPr sz="2000" spc="-15" dirty="0">
                <a:cs typeface="Microsoft Sans Serif"/>
              </a:rPr>
              <a:t>Bar</a:t>
            </a:r>
            <a:r>
              <a:rPr sz="2000" spc="-3" dirty="0">
                <a:cs typeface="Microsoft Sans Serif"/>
              </a:rPr>
              <a:t> </a:t>
            </a:r>
            <a:r>
              <a:rPr sz="2000" spc="73" dirty="0">
                <a:cs typeface="Microsoft Sans Serif"/>
              </a:rPr>
              <a:t>charts</a:t>
            </a:r>
            <a:r>
              <a:rPr sz="2000" dirty="0">
                <a:cs typeface="Microsoft Sans Serif"/>
              </a:rPr>
              <a:t> </a:t>
            </a:r>
            <a:r>
              <a:rPr sz="2000" spc="69" dirty="0">
                <a:cs typeface="Microsoft Sans Serif"/>
              </a:rPr>
              <a:t>show</a:t>
            </a:r>
            <a:r>
              <a:rPr sz="2000" spc="-3" dirty="0">
                <a:cs typeface="Microsoft Sans Serif"/>
              </a:rPr>
              <a:t> </a:t>
            </a:r>
            <a:r>
              <a:rPr sz="2000" spc="73" dirty="0">
                <a:cs typeface="Microsoft Sans Serif"/>
              </a:rPr>
              <a:t>comparisons</a:t>
            </a:r>
            <a:r>
              <a:rPr sz="2000" dirty="0">
                <a:cs typeface="Microsoft Sans Serif"/>
              </a:rPr>
              <a:t> </a:t>
            </a:r>
            <a:r>
              <a:rPr sz="2000" spc="97" dirty="0">
                <a:cs typeface="Microsoft Sans Serif"/>
              </a:rPr>
              <a:t>among</a:t>
            </a:r>
            <a:r>
              <a:rPr sz="2000" spc="-3" dirty="0">
                <a:cs typeface="Microsoft Sans Serif"/>
              </a:rPr>
              <a:t> </a:t>
            </a:r>
            <a:r>
              <a:rPr sz="2000" spc="76" dirty="0">
                <a:cs typeface="Microsoft Sans Serif"/>
              </a:rPr>
              <a:t>discrete</a:t>
            </a:r>
            <a:r>
              <a:rPr sz="2000" dirty="0">
                <a:cs typeface="Microsoft Sans Serif"/>
              </a:rPr>
              <a:t> </a:t>
            </a:r>
            <a:r>
              <a:rPr sz="2000" spc="64" dirty="0">
                <a:cs typeface="Microsoft Sans Serif"/>
              </a:rPr>
              <a:t>categories.</a:t>
            </a:r>
            <a:r>
              <a:rPr sz="2000" dirty="0">
                <a:cs typeface="Microsoft Sans Serif"/>
              </a:rPr>
              <a:t> </a:t>
            </a:r>
            <a:r>
              <a:rPr sz="2000" spc="3" dirty="0">
                <a:cs typeface="Microsoft Sans Serif"/>
              </a:rPr>
              <a:t>The</a:t>
            </a:r>
            <a:r>
              <a:rPr sz="2000" spc="-3" dirty="0">
                <a:cs typeface="Microsoft Sans Serif"/>
              </a:rPr>
              <a:t> </a:t>
            </a:r>
            <a:r>
              <a:rPr sz="2000" spc="69" dirty="0">
                <a:cs typeface="Microsoft Sans Serif"/>
              </a:rPr>
              <a:t>goal</a:t>
            </a:r>
            <a:r>
              <a:rPr sz="2000" dirty="0">
                <a:cs typeface="Microsoft Sans Serif"/>
              </a:rPr>
              <a:t> </a:t>
            </a:r>
            <a:r>
              <a:rPr sz="2000" spc="6" dirty="0">
                <a:cs typeface="Microsoft Sans Serif"/>
              </a:rPr>
              <a:t>is</a:t>
            </a:r>
            <a:r>
              <a:rPr sz="2000" spc="-3" dirty="0">
                <a:cs typeface="Microsoft Sans Serif"/>
              </a:rPr>
              <a:t> </a:t>
            </a:r>
            <a:r>
              <a:rPr sz="2000" spc="136" dirty="0">
                <a:cs typeface="Microsoft Sans Serif"/>
              </a:rPr>
              <a:t>to</a:t>
            </a:r>
            <a:r>
              <a:rPr sz="2000" dirty="0">
                <a:cs typeface="Microsoft Sans Serif"/>
              </a:rPr>
              <a:t> </a:t>
            </a:r>
            <a:r>
              <a:rPr sz="2000" spc="69" dirty="0">
                <a:cs typeface="Microsoft Sans Serif"/>
              </a:rPr>
              <a:t>show</a:t>
            </a:r>
            <a:r>
              <a:rPr sz="2000" spc="-3" dirty="0">
                <a:cs typeface="Microsoft Sans Serif"/>
              </a:rPr>
              <a:t> </a:t>
            </a:r>
            <a:r>
              <a:rPr sz="2000" spc="94" dirty="0">
                <a:cs typeface="Microsoft Sans Serif"/>
              </a:rPr>
              <a:t>the </a:t>
            </a:r>
            <a:r>
              <a:rPr sz="2000" spc="-570" dirty="0">
                <a:cs typeface="Microsoft Sans Serif"/>
              </a:rPr>
              <a:t> </a:t>
            </a:r>
            <a:r>
              <a:rPr sz="2000" spc="67" dirty="0">
                <a:cs typeface="Microsoft Sans Serif"/>
              </a:rPr>
              <a:t>relationship </a:t>
            </a:r>
            <a:r>
              <a:rPr sz="2000" spc="88" dirty="0">
                <a:cs typeface="Microsoft Sans Serif"/>
              </a:rPr>
              <a:t>between </a:t>
            </a:r>
            <a:r>
              <a:rPr sz="2000" spc="94" dirty="0">
                <a:cs typeface="Microsoft Sans Serif"/>
              </a:rPr>
              <a:t>the </a:t>
            </a:r>
            <a:r>
              <a:rPr sz="2000" spc="69" dirty="0">
                <a:cs typeface="Microsoft Sans Serif"/>
              </a:rPr>
              <a:t>speci</a:t>
            </a:r>
            <a:r>
              <a:rPr sz="2000" spc="69" dirty="0">
                <a:cs typeface="Times New Roman"/>
              </a:rPr>
              <a:t>f</a:t>
            </a:r>
            <a:r>
              <a:rPr sz="2000" spc="69" dirty="0">
                <a:cs typeface="Microsoft Sans Serif"/>
              </a:rPr>
              <a:t>ic categories </a:t>
            </a:r>
            <a:r>
              <a:rPr sz="2000" spc="97" dirty="0">
                <a:cs typeface="Microsoft Sans Serif"/>
              </a:rPr>
              <a:t>being compared </a:t>
            </a:r>
            <a:r>
              <a:rPr sz="2000" spc="69" dirty="0">
                <a:cs typeface="Microsoft Sans Serif"/>
              </a:rPr>
              <a:t>and </a:t>
            </a:r>
            <a:r>
              <a:rPr sz="2000" spc="-36" dirty="0">
                <a:cs typeface="Microsoft Sans Serif"/>
              </a:rPr>
              <a:t>a </a:t>
            </a:r>
            <a:r>
              <a:rPr sz="2000" spc="55" dirty="0">
                <a:cs typeface="Microsoft Sans Serif"/>
              </a:rPr>
              <a:t>measured </a:t>
            </a:r>
            <a:r>
              <a:rPr sz="2000" spc="58" dirty="0">
                <a:cs typeface="Microsoft Sans Serif"/>
              </a:rPr>
              <a:t> </a:t>
            </a:r>
            <a:r>
              <a:rPr sz="2000" spc="30" dirty="0">
                <a:cs typeface="Microsoft Sans Serif"/>
              </a:rPr>
              <a:t>value.</a:t>
            </a:r>
            <a:endParaRPr sz="2000" dirty="0">
              <a:cs typeface="Microsoft Sans Serif"/>
            </a:endParaRPr>
          </a:p>
          <a:p>
            <a:pPr marL="7701">
              <a:spcBef>
                <a:spcPts val="1373"/>
              </a:spcBef>
            </a:pPr>
            <a:r>
              <a:rPr sz="2000" spc="30" dirty="0">
                <a:cs typeface="Microsoft Sans Serif"/>
              </a:rPr>
              <a:t>Line</a:t>
            </a:r>
            <a:r>
              <a:rPr sz="2000" spc="-3" dirty="0">
                <a:cs typeface="Microsoft Sans Serif"/>
              </a:rPr>
              <a:t> </a:t>
            </a:r>
            <a:r>
              <a:rPr sz="2000" spc="73" dirty="0">
                <a:cs typeface="Microsoft Sans Serif"/>
              </a:rPr>
              <a:t>charts</a:t>
            </a:r>
            <a:r>
              <a:rPr sz="2000" spc="-3" dirty="0">
                <a:cs typeface="Microsoft Sans Serif"/>
              </a:rPr>
              <a:t> </a:t>
            </a:r>
            <a:r>
              <a:rPr sz="2000" spc="69" dirty="0">
                <a:cs typeface="Microsoft Sans Serif"/>
              </a:rPr>
              <a:t>show</a:t>
            </a:r>
            <a:r>
              <a:rPr sz="2000" dirty="0">
                <a:cs typeface="Microsoft Sans Serif"/>
              </a:rPr>
              <a:t> </a:t>
            </a:r>
            <a:r>
              <a:rPr sz="2000" spc="76" dirty="0">
                <a:cs typeface="Microsoft Sans Serif"/>
              </a:rPr>
              <a:t>trends</a:t>
            </a:r>
            <a:r>
              <a:rPr sz="2000" spc="-3" dirty="0">
                <a:cs typeface="Microsoft Sans Serif"/>
              </a:rPr>
              <a:t> </a:t>
            </a:r>
            <a:r>
              <a:rPr sz="2000" spc="73" dirty="0">
                <a:cs typeface="Microsoft Sans Serif"/>
              </a:rPr>
              <a:t>in</a:t>
            </a:r>
            <a:r>
              <a:rPr sz="2000" dirty="0">
                <a:cs typeface="Microsoft Sans Serif"/>
              </a:rPr>
              <a:t> </a:t>
            </a:r>
            <a:r>
              <a:rPr sz="2000" spc="64" dirty="0">
                <a:cs typeface="Microsoft Sans Serif"/>
              </a:rPr>
              <a:t>data</a:t>
            </a:r>
            <a:r>
              <a:rPr sz="2000" spc="-3" dirty="0">
                <a:cs typeface="Microsoft Sans Serif"/>
              </a:rPr>
              <a:t> </a:t>
            </a:r>
            <a:r>
              <a:rPr sz="2000" spc="58" dirty="0">
                <a:cs typeface="Microsoft Sans Serif"/>
              </a:rPr>
              <a:t>over</a:t>
            </a:r>
            <a:r>
              <a:rPr sz="2000" dirty="0">
                <a:cs typeface="Microsoft Sans Serif"/>
              </a:rPr>
              <a:t> </a:t>
            </a:r>
            <a:r>
              <a:rPr sz="2000" spc="103" dirty="0">
                <a:cs typeface="Microsoft Sans Serif"/>
              </a:rPr>
              <a:t>time</a:t>
            </a:r>
            <a:r>
              <a:rPr sz="2000" spc="-3" dirty="0">
                <a:cs typeface="Microsoft Sans Serif"/>
              </a:rPr>
              <a:t> </a:t>
            </a:r>
            <a:r>
              <a:rPr sz="2000" spc="79" dirty="0">
                <a:cs typeface="Microsoft Sans Serif"/>
              </a:rPr>
              <a:t>(time</a:t>
            </a:r>
            <a:r>
              <a:rPr sz="2000" dirty="0">
                <a:cs typeface="Microsoft Sans Serif"/>
              </a:rPr>
              <a:t> </a:t>
            </a:r>
            <a:r>
              <a:rPr sz="2000" spc="12" dirty="0">
                <a:cs typeface="Microsoft Sans Serif"/>
              </a:rPr>
              <a:t>series</a:t>
            </a:r>
            <a:r>
              <a:rPr sz="2000" spc="12" dirty="0" smtClean="0">
                <a:cs typeface="Microsoft Sans Serif"/>
              </a:rPr>
              <a:t>).</a:t>
            </a:r>
            <a:endParaRPr sz="2000" dirty="0">
              <a:cs typeface="Microsoft Sans Serif"/>
            </a:endParaRPr>
          </a:p>
        </p:txBody>
      </p:sp>
      <p:sp>
        <p:nvSpPr>
          <p:cNvPr id="8" name="object 4"/>
          <p:cNvSpPr txBox="1"/>
          <p:nvPr/>
        </p:nvSpPr>
        <p:spPr>
          <a:xfrm>
            <a:off x="366956" y="1930201"/>
            <a:ext cx="10521504" cy="1032672"/>
          </a:xfrm>
          <a:prstGeom prst="rect">
            <a:avLst/>
          </a:prstGeom>
        </p:spPr>
        <p:txBody>
          <a:bodyPr vert="horz" wrap="square" lIns="0" tIns="7701" rIns="0" bIns="0" rtlCol="0">
            <a:spAutoFit/>
          </a:bodyPr>
          <a:lstStyle/>
          <a:p>
            <a:pPr marL="464772" marR="10397">
              <a:lnSpc>
                <a:spcPct val="110700"/>
              </a:lnSpc>
              <a:spcBef>
                <a:spcPts val="61"/>
              </a:spcBef>
            </a:pPr>
            <a:r>
              <a:rPr sz="2000" spc="64" dirty="0">
                <a:cs typeface="Microsoft Sans Serif"/>
              </a:rPr>
              <a:t>Flight</a:t>
            </a:r>
            <a:r>
              <a:rPr sz="2000" dirty="0">
                <a:cs typeface="Microsoft Sans Serif"/>
              </a:rPr>
              <a:t> </a:t>
            </a:r>
            <a:r>
              <a:rPr sz="2000" spc="88" dirty="0">
                <a:cs typeface="Microsoft Sans Serif"/>
              </a:rPr>
              <a:t>Number</a:t>
            </a:r>
            <a:r>
              <a:rPr sz="2000" spc="3" dirty="0">
                <a:cs typeface="Microsoft Sans Serif"/>
              </a:rPr>
              <a:t> </a:t>
            </a:r>
            <a:r>
              <a:rPr sz="2000" spc="12" dirty="0">
                <a:cs typeface="Microsoft Sans Serif"/>
              </a:rPr>
              <a:t>vs.</a:t>
            </a:r>
            <a:r>
              <a:rPr sz="2000" spc="3" dirty="0">
                <a:cs typeface="Microsoft Sans Serif"/>
              </a:rPr>
              <a:t> </a:t>
            </a:r>
            <a:r>
              <a:rPr sz="2000" spc="9" dirty="0">
                <a:cs typeface="Microsoft Sans Serif"/>
              </a:rPr>
              <a:t>Payload</a:t>
            </a:r>
            <a:r>
              <a:rPr sz="2000" spc="3" dirty="0">
                <a:cs typeface="Microsoft Sans Serif"/>
              </a:rPr>
              <a:t> </a:t>
            </a:r>
            <a:r>
              <a:rPr sz="2000" spc="-15" dirty="0">
                <a:cs typeface="Microsoft Sans Serif"/>
              </a:rPr>
              <a:t>Mass,</a:t>
            </a:r>
            <a:r>
              <a:rPr sz="2000" spc="3" dirty="0">
                <a:cs typeface="Microsoft Sans Serif"/>
              </a:rPr>
              <a:t> </a:t>
            </a:r>
            <a:r>
              <a:rPr sz="2000" spc="64" dirty="0">
                <a:cs typeface="Microsoft Sans Serif"/>
              </a:rPr>
              <a:t>Flight</a:t>
            </a:r>
            <a:r>
              <a:rPr sz="2000" spc="3" dirty="0">
                <a:cs typeface="Microsoft Sans Serif"/>
              </a:rPr>
              <a:t> </a:t>
            </a:r>
            <a:r>
              <a:rPr sz="2000" spc="88" dirty="0">
                <a:cs typeface="Microsoft Sans Serif"/>
              </a:rPr>
              <a:t>Number</a:t>
            </a:r>
            <a:r>
              <a:rPr sz="2000" spc="3" dirty="0">
                <a:cs typeface="Microsoft Sans Serif"/>
              </a:rPr>
              <a:t> </a:t>
            </a:r>
            <a:r>
              <a:rPr sz="2000" spc="12" dirty="0">
                <a:cs typeface="Microsoft Sans Serif"/>
              </a:rPr>
              <a:t>vs.</a:t>
            </a:r>
            <a:r>
              <a:rPr sz="2000" spc="3" dirty="0">
                <a:cs typeface="Microsoft Sans Serif"/>
              </a:rPr>
              <a:t> </a:t>
            </a:r>
            <a:r>
              <a:rPr sz="2000" spc="55" dirty="0">
                <a:cs typeface="Microsoft Sans Serif"/>
              </a:rPr>
              <a:t>Launch</a:t>
            </a:r>
            <a:r>
              <a:rPr sz="2000" dirty="0">
                <a:cs typeface="Microsoft Sans Serif"/>
              </a:rPr>
              <a:t> </a:t>
            </a:r>
            <a:r>
              <a:rPr sz="2000" spc="30" dirty="0">
                <a:cs typeface="Microsoft Sans Serif"/>
              </a:rPr>
              <a:t>Site,</a:t>
            </a:r>
            <a:r>
              <a:rPr sz="2000" spc="3" dirty="0">
                <a:cs typeface="Microsoft Sans Serif"/>
              </a:rPr>
              <a:t> </a:t>
            </a:r>
            <a:r>
              <a:rPr sz="2000" spc="9" dirty="0">
                <a:cs typeface="Microsoft Sans Serif"/>
              </a:rPr>
              <a:t>Payload</a:t>
            </a:r>
            <a:r>
              <a:rPr sz="2000" spc="3" dirty="0">
                <a:cs typeface="Microsoft Sans Serif"/>
              </a:rPr>
              <a:t> </a:t>
            </a:r>
            <a:r>
              <a:rPr sz="2000" spc="-18" dirty="0">
                <a:cs typeface="Microsoft Sans Serif"/>
              </a:rPr>
              <a:t>Mass </a:t>
            </a:r>
            <a:r>
              <a:rPr sz="2000" spc="-570" dirty="0">
                <a:cs typeface="Microsoft Sans Serif"/>
              </a:rPr>
              <a:t> </a:t>
            </a:r>
            <a:r>
              <a:rPr sz="2000" spc="12" dirty="0">
                <a:cs typeface="Microsoft Sans Serif"/>
              </a:rPr>
              <a:t>vs. </a:t>
            </a:r>
            <a:r>
              <a:rPr sz="2000" spc="55" dirty="0">
                <a:cs typeface="Microsoft Sans Serif"/>
              </a:rPr>
              <a:t>Launch </a:t>
            </a:r>
            <a:r>
              <a:rPr sz="2000" spc="30" dirty="0">
                <a:cs typeface="Microsoft Sans Serif"/>
              </a:rPr>
              <a:t>Site, </a:t>
            </a:r>
            <a:r>
              <a:rPr sz="2000" spc="109" dirty="0">
                <a:cs typeface="Microsoft Sans Serif"/>
              </a:rPr>
              <a:t>Orbit </a:t>
            </a:r>
            <a:r>
              <a:rPr sz="2000" spc="-6" dirty="0">
                <a:cs typeface="Microsoft Sans Serif"/>
              </a:rPr>
              <a:t>Type </a:t>
            </a:r>
            <a:r>
              <a:rPr sz="2000" spc="12" dirty="0">
                <a:cs typeface="Microsoft Sans Serif"/>
              </a:rPr>
              <a:t>vs. </a:t>
            </a:r>
            <a:r>
              <a:rPr sz="2000" spc="33" dirty="0">
                <a:cs typeface="Microsoft Sans Serif"/>
              </a:rPr>
              <a:t>Success </a:t>
            </a:r>
            <a:r>
              <a:rPr sz="2000" spc="-12" dirty="0">
                <a:cs typeface="Microsoft Sans Serif"/>
              </a:rPr>
              <a:t>Rate, </a:t>
            </a:r>
            <a:r>
              <a:rPr sz="2000" spc="64" dirty="0">
                <a:cs typeface="Microsoft Sans Serif"/>
              </a:rPr>
              <a:t>Flight </a:t>
            </a:r>
            <a:r>
              <a:rPr sz="2000" spc="88" dirty="0">
                <a:cs typeface="Microsoft Sans Serif"/>
              </a:rPr>
              <a:t>Number </a:t>
            </a:r>
            <a:r>
              <a:rPr sz="2000" spc="12" dirty="0">
                <a:cs typeface="Microsoft Sans Serif"/>
              </a:rPr>
              <a:t>vs. </a:t>
            </a:r>
            <a:r>
              <a:rPr sz="2000" spc="109" dirty="0">
                <a:cs typeface="Microsoft Sans Serif"/>
              </a:rPr>
              <a:t>Orbit </a:t>
            </a:r>
            <a:r>
              <a:rPr sz="2000" spc="-6" dirty="0">
                <a:cs typeface="Microsoft Sans Serif"/>
              </a:rPr>
              <a:t>Type, </a:t>
            </a:r>
            <a:r>
              <a:rPr sz="2000" spc="-3" dirty="0">
                <a:cs typeface="Microsoft Sans Serif"/>
              </a:rPr>
              <a:t> </a:t>
            </a:r>
            <a:r>
              <a:rPr sz="2000" spc="9" dirty="0">
                <a:cs typeface="Microsoft Sans Serif"/>
              </a:rPr>
              <a:t>Payload</a:t>
            </a:r>
            <a:r>
              <a:rPr sz="2000" spc="-6" dirty="0">
                <a:cs typeface="Microsoft Sans Serif"/>
              </a:rPr>
              <a:t> </a:t>
            </a:r>
            <a:r>
              <a:rPr sz="2000" spc="-18" dirty="0">
                <a:cs typeface="Microsoft Sans Serif"/>
              </a:rPr>
              <a:t>Mass</a:t>
            </a:r>
            <a:r>
              <a:rPr sz="2000" spc="-3" dirty="0">
                <a:cs typeface="Microsoft Sans Serif"/>
              </a:rPr>
              <a:t> </a:t>
            </a:r>
            <a:r>
              <a:rPr sz="2000" spc="15" dirty="0">
                <a:cs typeface="Microsoft Sans Serif"/>
              </a:rPr>
              <a:t>vs</a:t>
            </a:r>
            <a:r>
              <a:rPr sz="2000" spc="-3" dirty="0">
                <a:cs typeface="Microsoft Sans Serif"/>
              </a:rPr>
              <a:t> </a:t>
            </a:r>
            <a:r>
              <a:rPr sz="2000" spc="109" dirty="0">
                <a:cs typeface="Microsoft Sans Serif"/>
              </a:rPr>
              <a:t>Orbit</a:t>
            </a:r>
            <a:r>
              <a:rPr sz="2000" spc="-3" dirty="0">
                <a:cs typeface="Microsoft Sans Serif"/>
              </a:rPr>
              <a:t> </a:t>
            </a:r>
            <a:r>
              <a:rPr sz="2000" spc="-6" dirty="0">
                <a:cs typeface="Microsoft Sans Serif"/>
              </a:rPr>
              <a:t>Type</a:t>
            </a:r>
            <a:r>
              <a:rPr sz="2000" spc="-3" dirty="0">
                <a:cs typeface="Microsoft Sans Serif"/>
              </a:rPr>
              <a:t> </a:t>
            </a:r>
            <a:r>
              <a:rPr sz="2000" spc="69" dirty="0">
                <a:cs typeface="Microsoft Sans Serif"/>
              </a:rPr>
              <a:t>and</a:t>
            </a:r>
            <a:r>
              <a:rPr sz="2000" spc="-3" dirty="0">
                <a:cs typeface="Microsoft Sans Serif"/>
              </a:rPr>
              <a:t> </a:t>
            </a:r>
            <a:r>
              <a:rPr sz="2000" spc="33" dirty="0">
                <a:cs typeface="Microsoft Sans Serif"/>
              </a:rPr>
              <a:t>Success</a:t>
            </a:r>
            <a:r>
              <a:rPr sz="2000" spc="-3" dirty="0">
                <a:cs typeface="Microsoft Sans Serif"/>
              </a:rPr>
              <a:t> </a:t>
            </a:r>
            <a:r>
              <a:rPr sz="2000" spc="-12" dirty="0">
                <a:cs typeface="Microsoft Sans Serif"/>
              </a:rPr>
              <a:t>Rate</a:t>
            </a:r>
            <a:r>
              <a:rPr sz="2000" spc="-3" dirty="0">
                <a:cs typeface="Microsoft Sans Serif"/>
              </a:rPr>
              <a:t> </a:t>
            </a:r>
            <a:r>
              <a:rPr sz="2000" spc="-15" dirty="0">
                <a:cs typeface="Microsoft Sans Serif"/>
              </a:rPr>
              <a:t>Yearly</a:t>
            </a:r>
            <a:r>
              <a:rPr sz="2000" spc="-3" dirty="0">
                <a:cs typeface="Microsoft Sans Serif"/>
              </a:rPr>
              <a:t> </a:t>
            </a:r>
            <a:r>
              <a:rPr sz="2000" spc="27" dirty="0" smtClean="0">
                <a:cs typeface="Microsoft Sans Serif"/>
              </a:rPr>
              <a:t>Trend</a:t>
            </a:r>
            <a:r>
              <a:rPr lang="en-US" sz="2000" spc="27" dirty="0" smtClean="0">
                <a:cs typeface="Microsoft Sans Serif"/>
              </a:rPr>
              <a:t>.</a:t>
            </a:r>
            <a:endParaRPr sz="2000" dirty="0">
              <a:cs typeface="Microsoft Sans Serif"/>
            </a:endParaRPr>
          </a:p>
        </p:txBody>
      </p:sp>
      <p:sp>
        <p:nvSpPr>
          <p:cNvPr id="9" name="Rectangle 8"/>
          <p:cNvSpPr/>
          <p:nvPr/>
        </p:nvSpPr>
        <p:spPr>
          <a:xfrm>
            <a:off x="652789" y="6299505"/>
            <a:ext cx="8731424"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GitHub URL: </a:t>
            </a:r>
            <a:r>
              <a:rPr lang="en-US" dirty="0">
                <a:solidFill>
                  <a:srgbClr val="0948CB"/>
                </a:solidFill>
                <a:latin typeface="Abadi" panose="020B0604020104020204" pitchFamily="34" charset="0"/>
              </a:rPr>
              <a:t>https://github.com/raj-sharma123/Applied-Data-Science-Capstone </a:t>
            </a:r>
            <a:endParaRPr lang="en-US" dirty="0">
              <a:solidFill>
                <a:srgbClr val="0948CB"/>
              </a:solidFill>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object 3"/>
          <p:cNvSpPr txBox="1"/>
          <p:nvPr/>
        </p:nvSpPr>
        <p:spPr>
          <a:xfrm>
            <a:off x="747183" y="1232431"/>
            <a:ext cx="10398337" cy="5366072"/>
          </a:xfrm>
          <a:prstGeom prst="rect">
            <a:avLst/>
          </a:prstGeom>
        </p:spPr>
        <p:txBody>
          <a:bodyPr vert="horz" wrap="square" lIns="0" tIns="143244" rIns="0" bIns="0" rtlCol="0">
            <a:spAutoFit/>
          </a:bodyPr>
          <a:lstStyle/>
          <a:p>
            <a:pPr marL="7701">
              <a:spcBef>
                <a:spcPts val="1128"/>
              </a:spcBef>
            </a:pPr>
            <a:r>
              <a:rPr sz="2200" b="1" dirty="0">
                <a:solidFill>
                  <a:schemeClr val="accent3">
                    <a:lumMod val="25000"/>
                  </a:schemeClr>
                </a:solidFill>
                <a:latin typeface="Abadi"/>
              </a:rPr>
              <a:t>Performed SQL queries:</a:t>
            </a:r>
          </a:p>
          <a:p>
            <a:pPr marL="640746" indent="-176359">
              <a:spcBef>
                <a:spcPts val="943"/>
              </a:spcBef>
              <a:buFontTx/>
              <a:buChar char="•"/>
              <a:tabLst>
                <a:tab pos="640746" algn="l"/>
                <a:tab pos="641132" algn="l"/>
              </a:tabLst>
            </a:pPr>
            <a:r>
              <a:rPr spc="30" dirty="0">
                <a:cs typeface="Microsoft Sans Serif"/>
              </a:rPr>
              <a:t>Displaying</a:t>
            </a:r>
            <a:r>
              <a:rPr spc="-6" dirty="0">
                <a:cs typeface="Microsoft Sans Serif"/>
              </a:rPr>
              <a:t> </a:t>
            </a:r>
            <a:r>
              <a:rPr spc="64" dirty="0">
                <a:cs typeface="Microsoft Sans Serif"/>
              </a:rPr>
              <a:t>the</a:t>
            </a:r>
            <a:r>
              <a:rPr spc="-3" dirty="0">
                <a:cs typeface="Microsoft Sans Serif"/>
              </a:rPr>
              <a:t> </a:t>
            </a:r>
            <a:r>
              <a:rPr spc="27" dirty="0">
                <a:cs typeface="Microsoft Sans Serif"/>
              </a:rPr>
              <a:t>names</a:t>
            </a:r>
            <a:r>
              <a:rPr spc="-6" dirty="0">
                <a:cs typeface="Microsoft Sans Serif"/>
              </a:rPr>
              <a:t> </a:t>
            </a:r>
            <a:r>
              <a:rPr spc="85" dirty="0">
                <a:cs typeface="Microsoft Sans Serif"/>
              </a:rPr>
              <a:t>of</a:t>
            </a:r>
            <a:r>
              <a:rPr spc="-3" dirty="0">
                <a:cs typeface="Microsoft Sans Serif"/>
              </a:rPr>
              <a:t> </a:t>
            </a:r>
            <a:r>
              <a:rPr spc="64" dirty="0">
                <a:cs typeface="Microsoft Sans Serif"/>
              </a:rPr>
              <a:t>the</a:t>
            </a:r>
            <a:r>
              <a:rPr spc="-3" dirty="0">
                <a:cs typeface="Microsoft Sans Serif"/>
              </a:rPr>
              <a:t> </a:t>
            </a:r>
            <a:r>
              <a:rPr spc="55" dirty="0">
                <a:cs typeface="Microsoft Sans Serif"/>
              </a:rPr>
              <a:t>unique</a:t>
            </a:r>
            <a:r>
              <a:rPr spc="-6" dirty="0">
                <a:cs typeface="Microsoft Sans Serif"/>
              </a:rPr>
              <a:t> </a:t>
            </a:r>
            <a:r>
              <a:rPr spc="49" dirty="0">
                <a:cs typeface="Microsoft Sans Serif"/>
              </a:rPr>
              <a:t>launch</a:t>
            </a:r>
            <a:r>
              <a:rPr spc="-3" dirty="0">
                <a:cs typeface="Microsoft Sans Serif"/>
              </a:rPr>
              <a:t> </a:t>
            </a:r>
            <a:r>
              <a:rPr spc="21" dirty="0">
                <a:cs typeface="Microsoft Sans Serif"/>
              </a:rPr>
              <a:t>sites</a:t>
            </a:r>
            <a:r>
              <a:rPr spc="-6" dirty="0">
                <a:cs typeface="Microsoft Sans Serif"/>
              </a:rPr>
              <a:t> </a:t>
            </a:r>
            <a:r>
              <a:rPr spc="49" dirty="0">
                <a:cs typeface="Microsoft Sans Serif"/>
              </a:rPr>
              <a:t>in</a:t>
            </a:r>
            <a:r>
              <a:rPr spc="-3" dirty="0">
                <a:cs typeface="Microsoft Sans Serif"/>
              </a:rPr>
              <a:t> </a:t>
            </a:r>
            <a:r>
              <a:rPr spc="64" dirty="0">
                <a:cs typeface="Microsoft Sans Serif"/>
              </a:rPr>
              <a:t>the</a:t>
            </a:r>
            <a:r>
              <a:rPr spc="-3" dirty="0">
                <a:cs typeface="Microsoft Sans Serif"/>
              </a:rPr>
              <a:t> </a:t>
            </a:r>
            <a:r>
              <a:rPr spc="30" dirty="0">
                <a:cs typeface="Microsoft Sans Serif"/>
              </a:rPr>
              <a:t>space</a:t>
            </a:r>
            <a:r>
              <a:rPr spc="-6" dirty="0">
                <a:cs typeface="Microsoft Sans Serif"/>
              </a:rPr>
              <a:t> </a:t>
            </a:r>
            <a:r>
              <a:rPr spc="36" dirty="0">
                <a:cs typeface="Microsoft Sans Serif"/>
              </a:rPr>
              <a:t>mission</a:t>
            </a:r>
            <a:endParaRPr dirty="0">
              <a:cs typeface="Microsoft Sans Serif"/>
            </a:endParaRPr>
          </a:p>
          <a:p>
            <a:pPr marL="640746" indent="-176359">
              <a:spcBef>
                <a:spcPts val="937"/>
              </a:spcBef>
              <a:buFontTx/>
              <a:buChar char="•"/>
              <a:tabLst>
                <a:tab pos="640746" algn="l"/>
                <a:tab pos="641132" algn="l"/>
              </a:tabLst>
            </a:pPr>
            <a:r>
              <a:rPr spc="30" dirty="0">
                <a:cs typeface="Microsoft Sans Serif"/>
              </a:rPr>
              <a:t>Displaying</a:t>
            </a:r>
            <a:r>
              <a:rPr spc="-6" dirty="0">
                <a:cs typeface="Microsoft Sans Serif"/>
              </a:rPr>
              <a:t> </a:t>
            </a:r>
            <a:r>
              <a:rPr spc="42" dirty="0">
                <a:cs typeface="Microsoft Sans Serif"/>
              </a:rPr>
              <a:t>5</a:t>
            </a:r>
            <a:r>
              <a:rPr spc="-3" dirty="0">
                <a:cs typeface="Microsoft Sans Serif"/>
              </a:rPr>
              <a:t> </a:t>
            </a:r>
            <a:r>
              <a:rPr spc="49" dirty="0">
                <a:cs typeface="Microsoft Sans Serif"/>
              </a:rPr>
              <a:t>records</a:t>
            </a:r>
            <a:r>
              <a:rPr spc="-3" dirty="0">
                <a:cs typeface="Microsoft Sans Serif"/>
              </a:rPr>
              <a:t> </a:t>
            </a:r>
            <a:r>
              <a:rPr spc="45" dirty="0">
                <a:cs typeface="Microsoft Sans Serif"/>
              </a:rPr>
              <a:t>where</a:t>
            </a:r>
            <a:r>
              <a:rPr spc="-3" dirty="0">
                <a:cs typeface="Microsoft Sans Serif"/>
              </a:rPr>
              <a:t> </a:t>
            </a:r>
            <a:r>
              <a:rPr spc="49" dirty="0">
                <a:cs typeface="Microsoft Sans Serif"/>
              </a:rPr>
              <a:t>launch</a:t>
            </a:r>
            <a:r>
              <a:rPr spc="-3" dirty="0">
                <a:cs typeface="Microsoft Sans Serif"/>
              </a:rPr>
              <a:t> </a:t>
            </a:r>
            <a:r>
              <a:rPr spc="21" dirty="0">
                <a:cs typeface="Microsoft Sans Serif"/>
              </a:rPr>
              <a:t>sites</a:t>
            </a:r>
            <a:r>
              <a:rPr spc="-3" dirty="0">
                <a:cs typeface="Microsoft Sans Serif"/>
              </a:rPr>
              <a:t> </a:t>
            </a:r>
            <a:r>
              <a:rPr spc="64" dirty="0">
                <a:cs typeface="Microsoft Sans Serif"/>
              </a:rPr>
              <a:t>begin</a:t>
            </a:r>
            <a:r>
              <a:rPr spc="-3" dirty="0">
                <a:cs typeface="Microsoft Sans Serif"/>
              </a:rPr>
              <a:t> </a:t>
            </a:r>
            <a:r>
              <a:rPr spc="79" dirty="0">
                <a:cs typeface="Microsoft Sans Serif"/>
              </a:rPr>
              <a:t>with</a:t>
            </a:r>
            <a:r>
              <a:rPr spc="-6" dirty="0">
                <a:cs typeface="Microsoft Sans Serif"/>
              </a:rPr>
              <a:t> </a:t>
            </a:r>
            <a:r>
              <a:rPr spc="64" dirty="0">
                <a:cs typeface="Microsoft Sans Serif"/>
              </a:rPr>
              <a:t>the</a:t>
            </a:r>
            <a:r>
              <a:rPr spc="-3" dirty="0">
                <a:cs typeface="Microsoft Sans Serif"/>
              </a:rPr>
              <a:t> </a:t>
            </a:r>
            <a:r>
              <a:rPr spc="58" dirty="0">
                <a:cs typeface="Microsoft Sans Serif"/>
              </a:rPr>
              <a:t>string</a:t>
            </a:r>
            <a:r>
              <a:rPr spc="-3" dirty="0">
                <a:cs typeface="Microsoft Sans Serif"/>
              </a:rPr>
              <a:t> </a:t>
            </a:r>
            <a:r>
              <a:rPr spc="-27" dirty="0">
                <a:cs typeface="Microsoft Sans Serif"/>
              </a:rPr>
              <a:t>‘CCA'</a:t>
            </a:r>
            <a:endParaRPr dirty="0">
              <a:cs typeface="Microsoft Sans Serif"/>
            </a:endParaRPr>
          </a:p>
          <a:p>
            <a:pPr marL="640746" indent="-176359">
              <a:spcBef>
                <a:spcPts val="937"/>
              </a:spcBef>
              <a:buFontTx/>
              <a:buChar char="•"/>
              <a:tabLst>
                <a:tab pos="640746" algn="l"/>
                <a:tab pos="641132" algn="l"/>
              </a:tabLst>
            </a:pPr>
            <a:r>
              <a:rPr spc="30" dirty="0">
                <a:cs typeface="Microsoft Sans Serif"/>
              </a:rPr>
              <a:t>Displaying</a:t>
            </a:r>
            <a:r>
              <a:rPr spc="-3" dirty="0">
                <a:cs typeface="Microsoft Sans Serif"/>
              </a:rPr>
              <a:t> </a:t>
            </a:r>
            <a:r>
              <a:rPr spc="64" dirty="0">
                <a:cs typeface="Microsoft Sans Serif"/>
              </a:rPr>
              <a:t>the</a:t>
            </a:r>
            <a:r>
              <a:rPr spc="-3" dirty="0">
                <a:cs typeface="Microsoft Sans Serif"/>
              </a:rPr>
              <a:t> </a:t>
            </a:r>
            <a:r>
              <a:rPr spc="64" dirty="0">
                <a:cs typeface="Microsoft Sans Serif"/>
              </a:rPr>
              <a:t>total</a:t>
            </a:r>
            <a:r>
              <a:rPr spc="-3" dirty="0">
                <a:cs typeface="Microsoft Sans Serif"/>
              </a:rPr>
              <a:t> </a:t>
            </a:r>
            <a:r>
              <a:rPr spc="39" dirty="0">
                <a:cs typeface="Microsoft Sans Serif"/>
              </a:rPr>
              <a:t>payload</a:t>
            </a:r>
            <a:r>
              <a:rPr spc="-3" dirty="0">
                <a:cs typeface="Microsoft Sans Serif"/>
              </a:rPr>
              <a:t> </a:t>
            </a:r>
            <a:r>
              <a:rPr spc="3" dirty="0">
                <a:cs typeface="Microsoft Sans Serif"/>
              </a:rPr>
              <a:t>mass</a:t>
            </a:r>
            <a:r>
              <a:rPr spc="-3" dirty="0">
                <a:cs typeface="Microsoft Sans Serif"/>
              </a:rPr>
              <a:t> </a:t>
            </a:r>
            <a:r>
              <a:rPr spc="52" dirty="0">
                <a:cs typeface="Microsoft Sans Serif"/>
              </a:rPr>
              <a:t>carried</a:t>
            </a:r>
            <a:r>
              <a:rPr spc="-3" dirty="0">
                <a:cs typeface="Microsoft Sans Serif"/>
              </a:rPr>
              <a:t> </a:t>
            </a:r>
            <a:r>
              <a:rPr spc="64" dirty="0">
                <a:cs typeface="Microsoft Sans Serif"/>
              </a:rPr>
              <a:t>by</a:t>
            </a:r>
            <a:r>
              <a:rPr spc="-3" dirty="0">
                <a:cs typeface="Microsoft Sans Serif"/>
              </a:rPr>
              <a:t> </a:t>
            </a:r>
            <a:r>
              <a:rPr spc="45" dirty="0">
                <a:cs typeface="Microsoft Sans Serif"/>
              </a:rPr>
              <a:t>boosters</a:t>
            </a:r>
            <a:r>
              <a:rPr spc="-3" dirty="0">
                <a:cs typeface="Microsoft Sans Serif"/>
              </a:rPr>
              <a:t> </a:t>
            </a:r>
            <a:r>
              <a:rPr spc="52" dirty="0">
                <a:cs typeface="Microsoft Sans Serif"/>
              </a:rPr>
              <a:t>launched</a:t>
            </a:r>
            <a:r>
              <a:rPr spc="-3" dirty="0">
                <a:cs typeface="Microsoft Sans Serif"/>
              </a:rPr>
              <a:t> </a:t>
            </a:r>
            <a:r>
              <a:rPr spc="64" dirty="0">
                <a:cs typeface="Microsoft Sans Serif"/>
              </a:rPr>
              <a:t>by</a:t>
            </a:r>
            <a:r>
              <a:rPr spc="-3" dirty="0">
                <a:cs typeface="Microsoft Sans Serif"/>
              </a:rPr>
              <a:t> </a:t>
            </a:r>
            <a:r>
              <a:rPr spc="-30" dirty="0">
                <a:cs typeface="Microsoft Sans Serif"/>
              </a:rPr>
              <a:t>NASA</a:t>
            </a:r>
            <a:r>
              <a:rPr spc="-3" dirty="0">
                <a:cs typeface="Microsoft Sans Serif"/>
              </a:rPr>
              <a:t> </a:t>
            </a:r>
            <a:r>
              <a:rPr spc="-52" dirty="0">
                <a:cs typeface="Microsoft Sans Serif"/>
              </a:rPr>
              <a:t>(CRS)</a:t>
            </a:r>
            <a:endParaRPr dirty="0">
              <a:cs typeface="Microsoft Sans Serif"/>
            </a:endParaRPr>
          </a:p>
          <a:p>
            <a:pPr marL="640746" indent="-176359">
              <a:spcBef>
                <a:spcPts val="937"/>
              </a:spcBef>
              <a:buFontTx/>
              <a:buChar char="•"/>
              <a:tabLst>
                <a:tab pos="640746" algn="l"/>
                <a:tab pos="641132" algn="l"/>
              </a:tabLst>
            </a:pPr>
            <a:r>
              <a:rPr spc="30" dirty="0">
                <a:cs typeface="Microsoft Sans Serif"/>
              </a:rPr>
              <a:t>Displaying</a:t>
            </a:r>
            <a:r>
              <a:rPr spc="-6" dirty="0">
                <a:cs typeface="Microsoft Sans Serif"/>
              </a:rPr>
              <a:t> </a:t>
            </a:r>
            <a:r>
              <a:rPr spc="18" dirty="0">
                <a:cs typeface="Microsoft Sans Serif"/>
              </a:rPr>
              <a:t>average</a:t>
            </a:r>
            <a:r>
              <a:rPr spc="-3" dirty="0">
                <a:cs typeface="Microsoft Sans Serif"/>
              </a:rPr>
              <a:t> </a:t>
            </a:r>
            <a:r>
              <a:rPr spc="39" dirty="0">
                <a:cs typeface="Microsoft Sans Serif"/>
              </a:rPr>
              <a:t>payload</a:t>
            </a:r>
            <a:r>
              <a:rPr spc="-3" dirty="0">
                <a:cs typeface="Microsoft Sans Serif"/>
              </a:rPr>
              <a:t> </a:t>
            </a:r>
            <a:r>
              <a:rPr spc="3" dirty="0">
                <a:cs typeface="Microsoft Sans Serif"/>
              </a:rPr>
              <a:t>mass</a:t>
            </a:r>
            <a:r>
              <a:rPr spc="-3" dirty="0">
                <a:cs typeface="Microsoft Sans Serif"/>
              </a:rPr>
              <a:t> </a:t>
            </a:r>
            <a:r>
              <a:rPr spc="52" dirty="0">
                <a:cs typeface="Microsoft Sans Serif"/>
              </a:rPr>
              <a:t>carried</a:t>
            </a:r>
            <a:r>
              <a:rPr spc="-3" dirty="0">
                <a:cs typeface="Microsoft Sans Serif"/>
              </a:rPr>
              <a:t> </a:t>
            </a:r>
            <a:r>
              <a:rPr spc="64" dirty="0">
                <a:cs typeface="Microsoft Sans Serif"/>
              </a:rPr>
              <a:t>by</a:t>
            </a:r>
            <a:r>
              <a:rPr spc="-6" dirty="0">
                <a:cs typeface="Microsoft Sans Serif"/>
              </a:rPr>
              <a:t> </a:t>
            </a:r>
            <a:r>
              <a:rPr spc="58" dirty="0">
                <a:cs typeface="Microsoft Sans Serif"/>
              </a:rPr>
              <a:t>booster</a:t>
            </a:r>
            <a:r>
              <a:rPr spc="-3" dirty="0">
                <a:cs typeface="Microsoft Sans Serif"/>
              </a:rPr>
              <a:t> </a:t>
            </a:r>
            <a:r>
              <a:rPr spc="33" dirty="0">
                <a:cs typeface="Microsoft Sans Serif"/>
              </a:rPr>
              <a:t>version</a:t>
            </a:r>
            <a:r>
              <a:rPr spc="-3" dirty="0">
                <a:cs typeface="Microsoft Sans Serif"/>
              </a:rPr>
              <a:t> </a:t>
            </a:r>
            <a:r>
              <a:rPr spc="-6" dirty="0">
                <a:cs typeface="Microsoft Sans Serif"/>
              </a:rPr>
              <a:t>F9</a:t>
            </a:r>
            <a:r>
              <a:rPr spc="-3" dirty="0">
                <a:cs typeface="Microsoft Sans Serif"/>
              </a:rPr>
              <a:t> </a:t>
            </a:r>
            <a:r>
              <a:rPr spc="-139" dirty="0">
                <a:cs typeface="Microsoft Sans Serif"/>
              </a:rPr>
              <a:t>v1.1</a:t>
            </a:r>
            <a:endParaRPr dirty="0">
              <a:cs typeface="Microsoft Sans Serif"/>
            </a:endParaRPr>
          </a:p>
          <a:p>
            <a:pPr marL="640746" indent="-176359">
              <a:spcBef>
                <a:spcPts val="937"/>
              </a:spcBef>
              <a:buFontTx/>
              <a:buChar char="•"/>
              <a:tabLst>
                <a:tab pos="640746" algn="l"/>
                <a:tab pos="641132" algn="l"/>
              </a:tabLst>
            </a:pPr>
            <a:r>
              <a:rPr spc="39" dirty="0">
                <a:cs typeface="Microsoft Sans Serif"/>
              </a:rPr>
              <a:t>Listing</a:t>
            </a:r>
            <a:r>
              <a:rPr dirty="0">
                <a:cs typeface="Microsoft Sans Serif"/>
              </a:rPr>
              <a:t> </a:t>
            </a:r>
            <a:r>
              <a:rPr spc="64" dirty="0">
                <a:cs typeface="Microsoft Sans Serif"/>
              </a:rPr>
              <a:t>the</a:t>
            </a:r>
            <a:r>
              <a:rPr dirty="0">
                <a:cs typeface="Microsoft Sans Serif"/>
              </a:rPr>
              <a:t> </a:t>
            </a:r>
            <a:r>
              <a:rPr spc="52" dirty="0">
                <a:cs typeface="Microsoft Sans Serif"/>
              </a:rPr>
              <a:t>date</a:t>
            </a:r>
            <a:r>
              <a:rPr dirty="0">
                <a:cs typeface="Microsoft Sans Serif"/>
              </a:rPr>
              <a:t> </a:t>
            </a:r>
            <a:r>
              <a:rPr spc="61" dirty="0">
                <a:cs typeface="Microsoft Sans Serif"/>
              </a:rPr>
              <a:t>when</a:t>
            </a:r>
            <a:r>
              <a:rPr dirty="0">
                <a:cs typeface="Microsoft Sans Serif"/>
              </a:rPr>
              <a:t> </a:t>
            </a:r>
            <a:r>
              <a:rPr spc="64" dirty="0">
                <a:cs typeface="Microsoft Sans Serif"/>
              </a:rPr>
              <a:t>the</a:t>
            </a:r>
            <a:r>
              <a:rPr dirty="0">
                <a:cs typeface="Microsoft Sans Serif"/>
              </a:rPr>
              <a:t> </a:t>
            </a:r>
            <a:r>
              <a:rPr spc="33" dirty="0">
                <a:cs typeface="Times New Roman"/>
              </a:rPr>
              <a:t>f</a:t>
            </a:r>
            <a:r>
              <a:rPr spc="33" dirty="0">
                <a:cs typeface="Microsoft Sans Serif"/>
              </a:rPr>
              <a:t>irst</a:t>
            </a:r>
            <a:r>
              <a:rPr dirty="0">
                <a:cs typeface="Microsoft Sans Serif"/>
              </a:rPr>
              <a:t> </a:t>
            </a:r>
            <a:r>
              <a:rPr spc="36" dirty="0">
                <a:cs typeface="Microsoft Sans Serif"/>
              </a:rPr>
              <a:t>successful</a:t>
            </a:r>
            <a:r>
              <a:rPr dirty="0">
                <a:cs typeface="Microsoft Sans Serif"/>
              </a:rPr>
              <a:t> </a:t>
            </a:r>
            <a:r>
              <a:rPr spc="55" dirty="0">
                <a:cs typeface="Microsoft Sans Serif"/>
              </a:rPr>
              <a:t>landing</a:t>
            </a:r>
            <a:r>
              <a:rPr spc="3" dirty="0">
                <a:cs typeface="Microsoft Sans Serif"/>
              </a:rPr>
              <a:t> </a:t>
            </a:r>
            <a:r>
              <a:rPr spc="76" dirty="0">
                <a:cs typeface="Microsoft Sans Serif"/>
              </a:rPr>
              <a:t>outcome</a:t>
            </a:r>
            <a:r>
              <a:rPr dirty="0">
                <a:cs typeface="Microsoft Sans Serif"/>
              </a:rPr>
              <a:t> </a:t>
            </a:r>
            <a:r>
              <a:rPr spc="49" dirty="0">
                <a:cs typeface="Microsoft Sans Serif"/>
              </a:rPr>
              <a:t>in</a:t>
            </a:r>
            <a:r>
              <a:rPr dirty="0">
                <a:cs typeface="Microsoft Sans Serif"/>
              </a:rPr>
              <a:t> </a:t>
            </a:r>
            <a:r>
              <a:rPr spc="69" dirty="0">
                <a:cs typeface="Microsoft Sans Serif"/>
              </a:rPr>
              <a:t>ground</a:t>
            </a:r>
            <a:r>
              <a:rPr dirty="0">
                <a:cs typeface="Microsoft Sans Serif"/>
              </a:rPr>
              <a:t> </a:t>
            </a:r>
            <a:r>
              <a:rPr spc="61" dirty="0">
                <a:cs typeface="Microsoft Sans Serif"/>
              </a:rPr>
              <a:t>pad</a:t>
            </a:r>
            <a:r>
              <a:rPr dirty="0">
                <a:cs typeface="Microsoft Sans Serif"/>
              </a:rPr>
              <a:t> </a:t>
            </a:r>
            <a:r>
              <a:rPr spc="9" dirty="0">
                <a:cs typeface="Microsoft Sans Serif"/>
              </a:rPr>
              <a:t>was</a:t>
            </a:r>
            <a:r>
              <a:rPr dirty="0">
                <a:cs typeface="Microsoft Sans Serif"/>
              </a:rPr>
              <a:t> </a:t>
            </a:r>
            <a:r>
              <a:rPr spc="39" dirty="0">
                <a:cs typeface="Microsoft Sans Serif"/>
              </a:rPr>
              <a:t>achieved</a:t>
            </a:r>
            <a:endParaRPr dirty="0">
              <a:cs typeface="Microsoft Sans Serif"/>
            </a:endParaRPr>
          </a:p>
          <a:p>
            <a:pPr marL="640746" marR="3081" indent="-176359">
              <a:lnSpc>
                <a:spcPct val="109900"/>
              </a:lnSpc>
              <a:spcBef>
                <a:spcPts val="755"/>
              </a:spcBef>
              <a:buFontTx/>
              <a:buChar char="•"/>
              <a:tabLst>
                <a:tab pos="640746" algn="l"/>
                <a:tab pos="641132" algn="l"/>
              </a:tabLst>
            </a:pPr>
            <a:r>
              <a:rPr spc="39" dirty="0">
                <a:cs typeface="Microsoft Sans Serif"/>
              </a:rPr>
              <a:t>Listing</a:t>
            </a:r>
            <a:r>
              <a:rPr dirty="0">
                <a:cs typeface="Microsoft Sans Serif"/>
              </a:rPr>
              <a:t> </a:t>
            </a:r>
            <a:r>
              <a:rPr spc="64" dirty="0">
                <a:cs typeface="Microsoft Sans Serif"/>
              </a:rPr>
              <a:t>the</a:t>
            </a:r>
            <a:r>
              <a:rPr dirty="0">
                <a:cs typeface="Microsoft Sans Serif"/>
              </a:rPr>
              <a:t> </a:t>
            </a:r>
            <a:r>
              <a:rPr spc="27" dirty="0">
                <a:cs typeface="Microsoft Sans Serif"/>
              </a:rPr>
              <a:t>names</a:t>
            </a:r>
            <a:r>
              <a:rPr dirty="0">
                <a:cs typeface="Microsoft Sans Serif"/>
              </a:rPr>
              <a:t> </a:t>
            </a:r>
            <a:r>
              <a:rPr spc="85" dirty="0">
                <a:cs typeface="Microsoft Sans Serif"/>
              </a:rPr>
              <a:t>of</a:t>
            </a:r>
            <a:r>
              <a:rPr dirty="0">
                <a:cs typeface="Microsoft Sans Serif"/>
              </a:rPr>
              <a:t> </a:t>
            </a:r>
            <a:r>
              <a:rPr spc="64" dirty="0">
                <a:cs typeface="Microsoft Sans Serif"/>
              </a:rPr>
              <a:t>the</a:t>
            </a:r>
            <a:r>
              <a:rPr dirty="0">
                <a:cs typeface="Microsoft Sans Serif"/>
              </a:rPr>
              <a:t> </a:t>
            </a:r>
            <a:r>
              <a:rPr spc="45" dirty="0">
                <a:cs typeface="Microsoft Sans Serif"/>
              </a:rPr>
              <a:t>boosters</a:t>
            </a:r>
            <a:r>
              <a:rPr dirty="0">
                <a:cs typeface="Microsoft Sans Serif"/>
              </a:rPr>
              <a:t> </a:t>
            </a:r>
            <a:r>
              <a:rPr spc="73" dirty="0">
                <a:cs typeface="Microsoft Sans Serif"/>
              </a:rPr>
              <a:t>which</a:t>
            </a:r>
            <a:r>
              <a:rPr dirty="0">
                <a:cs typeface="Microsoft Sans Serif"/>
              </a:rPr>
              <a:t> </a:t>
            </a:r>
            <a:r>
              <a:rPr spc="12" dirty="0">
                <a:cs typeface="Microsoft Sans Serif"/>
              </a:rPr>
              <a:t>have</a:t>
            </a:r>
            <a:r>
              <a:rPr dirty="0">
                <a:cs typeface="Microsoft Sans Serif"/>
              </a:rPr>
              <a:t> </a:t>
            </a:r>
            <a:r>
              <a:rPr spc="24" dirty="0">
                <a:cs typeface="Microsoft Sans Serif"/>
              </a:rPr>
              <a:t>success</a:t>
            </a:r>
            <a:r>
              <a:rPr dirty="0">
                <a:cs typeface="Microsoft Sans Serif"/>
              </a:rPr>
              <a:t> </a:t>
            </a:r>
            <a:r>
              <a:rPr spc="49" dirty="0">
                <a:cs typeface="Microsoft Sans Serif"/>
              </a:rPr>
              <a:t>in</a:t>
            </a:r>
            <a:r>
              <a:rPr dirty="0">
                <a:cs typeface="Microsoft Sans Serif"/>
              </a:rPr>
              <a:t> </a:t>
            </a:r>
            <a:r>
              <a:rPr spc="58" dirty="0">
                <a:cs typeface="Microsoft Sans Serif"/>
              </a:rPr>
              <a:t>drone</a:t>
            </a:r>
            <a:r>
              <a:rPr dirty="0">
                <a:cs typeface="Microsoft Sans Serif"/>
              </a:rPr>
              <a:t> </a:t>
            </a:r>
            <a:r>
              <a:rPr spc="42" dirty="0">
                <a:cs typeface="Microsoft Sans Serif"/>
              </a:rPr>
              <a:t>ship</a:t>
            </a:r>
            <a:r>
              <a:rPr dirty="0">
                <a:cs typeface="Microsoft Sans Serif"/>
              </a:rPr>
              <a:t> </a:t>
            </a:r>
            <a:r>
              <a:rPr spc="45" dirty="0">
                <a:cs typeface="Microsoft Sans Serif"/>
              </a:rPr>
              <a:t>and</a:t>
            </a:r>
            <a:r>
              <a:rPr dirty="0">
                <a:cs typeface="Microsoft Sans Serif"/>
              </a:rPr>
              <a:t> </a:t>
            </a:r>
            <a:r>
              <a:rPr spc="12" dirty="0">
                <a:cs typeface="Microsoft Sans Serif"/>
              </a:rPr>
              <a:t>have</a:t>
            </a:r>
            <a:r>
              <a:rPr dirty="0">
                <a:cs typeface="Microsoft Sans Serif"/>
              </a:rPr>
              <a:t> </a:t>
            </a:r>
            <a:r>
              <a:rPr spc="39" dirty="0">
                <a:cs typeface="Microsoft Sans Serif"/>
              </a:rPr>
              <a:t>payload</a:t>
            </a:r>
            <a:r>
              <a:rPr dirty="0">
                <a:cs typeface="Microsoft Sans Serif"/>
              </a:rPr>
              <a:t> </a:t>
            </a:r>
            <a:r>
              <a:rPr spc="3" dirty="0">
                <a:cs typeface="Microsoft Sans Serif"/>
              </a:rPr>
              <a:t>mass</a:t>
            </a:r>
            <a:r>
              <a:rPr dirty="0">
                <a:cs typeface="Microsoft Sans Serif"/>
              </a:rPr>
              <a:t> </a:t>
            </a:r>
            <a:r>
              <a:rPr spc="45" dirty="0">
                <a:cs typeface="Microsoft Sans Serif"/>
              </a:rPr>
              <a:t>greater</a:t>
            </a:r>
            <a:r>
              <a:rPr dirty="0">
                <a:cs typeface="Microsoft Sans Serif"/>
              </a:rPr>
              <a:t> </a:t>
            </a:r>
            <a:r>
              <a:rPr spc="52" dirty="0">
                <a:cs typeface="Microsoft Sans Serif"/>
              </a:rPr>
              <a:t>than</a:t>
            </a:r>
            <a:r>
              <a:rPr dirty="0">
                <a:cs typeface="Microsoft Sans Serif"/>
              </a:rPr>
              <a:t> </a:t>
            </a:r>
            <a:r>
              <a:rPr spc="158" dirty="0">
                <a:cs typeface="Microsoft Sans Serif"/>
              </a:rPr>
              <a:t>4000</a:t>
            </a:r>
            <a:r>
              <a:rPr dirty="0">
                <a:cs typeface="Microsoft Sans Serif"/>
              </a:rPr>
              <a:t> </a:t>
            </a:r>
            <a:r>
              <a:rPr spc="91" dirty="0">
                <a:cs typeface="Microsoft Sans Serif"/>
              </a:rPr>
              <a:t>but </a:t>
            </a:r>
            <a:r>
              <a:rPr spc="-394" dirty="0">
                <a:cs typeface="Microsoft Sans Serif"/>
              </a:rPr>
              <a:t> </a:t>
            </a:r>
            <a:r>
              <a:rPr spc="-3" dirty="0">
                <a:cs typeface="Microsoft Sans Serif"/>
              </a:rPr>
              <a:t>less</a:t>
            </a:r>
            <a:r>
              <a:rPr spc="-6" dirty="0">
                <a:cs typeface="Microsoft Sans Serif"/>
              </a:rPr>
              <a:t> </a:t>
            </a:r>
            <a:r>
              <a:rPr spc="52" dirty="0">
                <a:cs typeface="Microsoft Sans Serif"/>
              </a:rPr>
              <a:t>than</a:t>
            </a:r>
            <a:r>
              <a:rPr spc="-3" dirty="0">
                <a:cs typeface="Microsoft Sans Serif"/>
              </a:rPr>
              <a:t> </a:t>
            </a:r>
            <a:r>
              <a:rPr spc="161" dirty="0">
                <a:cs typeface="Microsoft Sans Serif"/>
              </a:rPr>
              <a:t>6000</a:t>
            </a:r>
            <a:endParaRPr dirty="0">
              <a:cs typeface="Microsoft Sans Serif"/>
            </a:endParaRPr>
          </a:p>
          <a:p>
            <a:pPr marL="640746" indent="-176359">
              <a:spcBef>
                <a:spcPts val="937"/>
              </a:spcBef>
              <a:buFontTx/>
              <a:buChar char="•"/>
              <a:tabLst>
                <a:tab pos="640746" algn="l"/>
                <a:tab pos="641132" algn="l"/>
              </a:tabLst>
            </a:pPr>
            <a:r>
              <a:rPr spc="39" dirty="0">
                <a:cs typeface="Microsoft Sans Serif"/>
              </a:rPr>
              <a:t>Listing</a:t>
            </a:r>
            <a:r>
              <a:rPr dirty="0">
                <a:cs typeface="Microsoft Sans Serif"/>
              </a:rPr>
              <a:t> </a:t>
            </a:r>
            <a:r>
              <a:rPr spc="64" dirty="0">
                <a:cs typeface="Microsoft Sans Serif"/>
              </a:rPr>
              <a:t>the</a:t>
            </a:r>
            <a:r>
              <a:rPr dirty="0">
                <a:cs typeface="Microsoft Sans Serif"/>
              </a:rPr>
              <a:t> </a:t>
            </a:r>
            <a:r>
              <a:rPr spc="64" dirty="0">
                <a:cs typeface="Microsoft Sans Serif"/>
              </a:rPr>
              <a:t>total</a:t>
            </a:r>
            <a:r>
              <a:rPr dirty="0">
                <a:cs typeface="Microsoft Sans Serif"/>
              </a:rPr>
              <a:t> </a:t>
            </a:r>
            <a:r>
              <a:rPr spc="67" dirty="0">
                <a:cs typeface="Microsoft Sans Serif"/>
              </a:rPr>
              <a:t>number</a:t>
            </a:r>
            <a:r>
              <a:rPr dirty="0">
                <a:cs typeface="Microsoft Sans Serif"/>
              </a:rPr>
              <a:t> </a:t>
            </a:r>
            <a:r>
              <a:rPr spc="85" dirty="0">
                <a:cs typeface="Microsoft Sans Serif"/>
              </a:rPr>
              <a:t>of</a:t>
            </a:r>
            <a:r>
              <a:rPr dirty="0">
                <a:cs typeface="Microsoft Sans Serif"/>
              </a:rPr>
              <a:t> </a:t>
            </a:r>
            <a:r>
              <a:rPr spc="36" dirty="0">
                <a:cs typeface="Microsoft Sans Serif"/>
              </a:rPr>
              <a:t>successful</a:t>
            </a:r>
            <a:r>
              <a:rPr dirty="0">
                <a:cs typeface="Microsoft Sans Serif"/>
              </a:rPr>
              <a:t> </a:t>
            </a:r>
            <a:r>
              <a:rPr spc="45" dirty="0">
                <a:cs typeface="Microsoft Sans Serif"/>
              </a:rPr>
              <a:t>and</a:t>
            </a:r>
            <a:r>
              <a:rPr dirty="0">
                <a:cs typeface="Microsoft Sans Serif"/>
              </a:rPr>
              <a:t> </a:t>
            </a:r>
            <a:r>
              <a:rPr spc="33" dirty="0">
                <a:cs typeface="Microsoft Sans Serif"/>
              </a:rPr>
              <a:t>failure</a:t>
            </a:r>
            <a:r>
              <a:rPr dirty="0">
                <a:cs typeface="Microsoft Sans Serif"/>
              </a:rPr>
              <a:t> </a:t>
            </a:r>
            <a:r>
              <a:rPr spc="36" dirty="0">
                <a:cs typeface="Microsoft Sans Serif"/>
              </a:rPr>
              <a:t>mission</a:t>
            </a:r>
            <a:r>
              <a:rPr dirty="0">
                <a:cs typeface="Microsoft Sans Serif"/>
              </a:rPr>
              <a:t> </a:t>
            </a:r>
            <a:r>
              <a:rPr spc="64" dirty="0">
                <a:cs typeface="Microsoft Sans Serif"/>
              </a:rPr>
              <a:t>outcomes</a:t>
            </a:r>
            <a:endParaRPr dirty="0">
              <a:cs typeface="Microsoft Sans Serif"/>
            </a:endParaRPr>
          </a:p>
          <a:p>
            <a:pPr marL="640746" indent="-176359">
              <a:spcBef>
                <a:spcPts val="937"/>
              </a:spcBef>
              <a:buFontTx/>
              <a:buChar char="•"/>
              <a:tabLst>
                <a:tab pos="640746" algn="l"/>
                <a:tab pos="641132" algn="l"/>
              </a:tabLst>
            </a:pPr>
            <a:r>
              <a:rPr spc="39" dirty="0">
                <a:cs typeface="Microsoft Sans Serif"/>
              </a:rPr>
              <a:t>Listing</a:t>
            </a:r>
            <a:r>
              <a:rPr spc="-3" dirty="0">
                <a:cs typeface="Microsoft Sans Serif"/>
              </a:rPr>
              <a:t> </a:t>
            </a:r>
            <a:r>
              <a:rPr spc="64" dirty="0">
                <a:cs typeface="Microsoft Sans Serif"/>
              </a:rPr>
              <a:t>the</a:t>
            </a:r>
            <a:r>
              <a:rPr spc="-3" dirty="0">
                <a:cs typeface="Microsoft Sans Serif"/>
              </a:rPr>
              <a:t> </a:t>
            </a:r>
            <a:r>
              <a:rPr spc="27" dirty="0">
                <a:cs typeface="Microsoft Sans Serif"/>
              </a:rPr>
              <a:t>names</a:t>
            </a:r>
            <a:r>
              <a:rPr spc="-3" dirty="0">
                <a:cs typeface="Microsoft Sans Serif"/>
              </a:rPr>
              <a:t> </a:t>
            </a:r>
            <a:r>
              <a:rPr spc="85" dirty="0">
                <a:cs typeface="Microsoft Sans Serif"/>
              </a:rPr>
              <a:t>of</a:t>
            </a:r>
            <a:r>
              <a:rPr spc="-3" dirty="0">
                <a:cs typeface="Microsoft Sans Serif"/>
              </a:rPr>
              <a:t> </a:t>
            </a:r>
            <a:r>
              <a:rPr spc="64" dirty="0">
                <a:cs typeface="Microsoft Sans Serif"/>
              </a:rPr>
              <a:t>the</a:t>
            </a:r>
            <a:r>
              <a:rPr dirty="0">
                <a:cs typeface="Microsoft Sans Serif"/>
              </a:rPr>
              <a:t> </a:t>
            </a:r>
            <a:r>
              <a:rPr spc="58" dirty="0">
                <a:cs typeface="Microsoft Sans Serif"/>
              </a:rPr>
              <a:t>booster</a:t>
            </a:r>
            <a:r>
              <a:rPr spc="-3" dirty="0">
                <a:cs typeface="Microsoft Sans Serif"/>
              </a:rPr>
              <a:t> </a:t>
            </a:r>
            <a:r>
              <a:rPr spc="24" dirty="0">
                <a:cs typeface="Microsoft Sans Serif"/>
              </a:rPr>
              <a:t>versions</a:t>
            </a:r>
            <a:r>
              <a:rPr spc="-3" dirty="0">
                <a:cs typeface="Microsoft Sans Serif"/>
              </a:rPr>
              <a:t> </a:t>
            </a:r>
            <a:r>
              <a:rPr spc="73" dirty="0">
                <a:cs typeface="Microsoft Sans Serif"/>
              </a:rPr>
              <a:t>which</a:t>
            </a:r>
            <a:r>
              <a:rPr spc="-3" dirty="0">
                <a:cs typeface="Microsoft Sans Serif"/>
              </a:rPr>
              <a:t> </a:t>
            </a:r>
            <a:r>
              <a:rPr spc="12" dirty="0">
                <a:cs typeface="Microsoft Sans Serif"/>
              </a:rPr>
              <a:t>have</a:t>
            </a:r>
            <a:r>
              <a:rPr spc="-3" dirty="0">
                <a:cs typeface="Microsoft Sans Serif"/>
              </a:rPr>
              <a:t> </a:t>
            </a:r>
            <a:r>
              <a:rPr spc="52" dirty="0">
                <a:cs typeface="Microsoft Sans Serif"/>
              </a:rPr>
              <a:t>carried</a:t>
            </a:r>
            <a:r>
              <a:rPr dirty="0">
                <a:cs typeface="Microsoft Sans Serif"/>
              </a:rPr>
              <a:t> </a:t>
            </a:r>
            <a:r>
              <a:rPr spc="64" dirty="0">
                <a:cs typeface="Microsoft Sans Serif"/>
              </a:rPr>
              <a:t>the</a:t>
            </a:r>
            <a:r>
              <a:rPr spc="-3" dirty="0">
                <a:cs typeface="Microsoft Sans Serif"/>
              </a:rPr>
              <a:t> </a:t>
            </a:r>
            <a:r>
              <a:rPr spc="64" dirty="0">
                <a:cs typeface="Microsoft Sans Serif"/>
              </a:rPr>
              <a:t>maximum</a:t>
            </a:r>
            <a:r>
              <a:rPr spc="-3" dirty="0">
                <a:cs typeface="Microsoft Sans Serif"/>
              </a:rPr>
              <a:t> </a:t>
            </a:r>
            <a:r>
              <a:rPr spc="39" dirty="0">
                <a:cs typeface="Microsoft Sans Serif"/>
              </a:rPr>
              <a:t>payload</a:t>
            </a:r>
            <a:r>
              <a:rPr spc="-3" dirty="0">
                <a:cs typeface="Microsoft Sans Serif"/>
              </a:rPr>
              <a:t> </a:t>
            </a:r>
            <a:r>
              <a:rPr spc="3" dirty="0">
                <a:cs typeface="Microsoft Sans Serif"/>
              </a:rPr>
              <a:t>mass</a:t>
            </a:r>
            <a:endParaRPr dirty="0">
              <a:cs typeface="Microsoft Sans Serif"/>
            </a:endParaRPr>
          </a:p>
          <a:p>
            <a:pPr marL="640746" marR="182905" indent="-176359">
              <a:lnSpc>
                <a:spcPct val="109900"/>
              </a:lnSpc>
              <a:spcBef>
                <a:spcPts val="758"/>
              </a:spcBef>
              <a:buFontTx/>
              <a:buChar char="•"/>
              <a:tabLst>
                <a:tab pos="640746" algn="l"/>
                <a:tab pos="641132" algn="l"/>
              </a:tabLst>
            </a:pPr>
            <a:r>
              <a:rPr spc="39" dirty="0">
                <a:cs typeface="Microsoft Sans Serif"/>
              </a:rPr>
              <a:t>Listing</a:t>
            </a:r>
            <a:r>
              <a:rPr spc="-3" dirty="0">
                <a:cs typeface="Microsoft Sans Serif"/>
              </a:rPr>
              <a:t> </a:t>
            </a:r>
            <a:r>
              <a:rPr spc="64" dirty="0">
                <a:cs typeface="Microsoft Sans Serif"/>
              </a:rPr>
              <a:t>the</a:t>
            </a:r>
            <a:r>
              <a:rPr dirty="0">
                <a:cs typeface="Microsoft Sans Serif"/>
              </a:rPr>
              <a:t> </a:t>
            </a:r>
            <a:r>
              <a:rPr spc="42" dirty="0">
                <a:cs typeface="Microsoft Sans Serif"/>
              </a:rPr>
              <a:t>failed</a:t>
            </a:r>
            <a:r>
              <a:rPr dirty="0">
                <a:cs typeface="Microsoft Sans Serif"/>
              </a:rPr>
              <a:t> </a:t>
            </a:r>
            <a:r>
              <a:rPr spc="55" dirty="0">
                <a:cs typeface="Microsoft Sans Serif"/>
              </a:rPr>
              <a:t>landing</a:t>
            </a:r>
            <a:r>
              <a:rPr dirty="0">
                <a:cs typeface="Microsoft Sans Serif"/>
              </a:rPr>
              <a:t> </a:t>
            </a:r>
            <a:r>
              <a:rPr spc="64" dirty="0">
                <a:cs typeface="Microsoft Sans Serif"/>
              </a:rPr>
              <a:t>outcomes</a:t>
            </a:r>
            <a:r>
              <a:rPr dirty="0">
                <a:cs typeface="Microsoft Sans Serif"/>
              </a:rPr>
              <a:t> </a:t>
            </a:r>
            <a:r>
              <a:rPr spc="49" dirty="0">
                <a:cs typeface="Microsoft Sans Serif"/>
              </a:rPr>
              <a:t>in</a:t>
            </a:r>
            <a:r>
              <a:rPr spc="-3" dirty="0">
                <a:cs typeface="Microsoft Sans Serif"/>
              </a:rPr>
              <a:t> </a:t>
            </a:r>
            <a:r>
              <a:rPr spc="58" dirty="0">
                <a:cs typeface="Microsoft Sans Serif"/>
              </a:rPr>
              <a:t>drone</a:t>
            </a:r>
            <a:r>
              <a:rPr dirty="0">
                <a:cs typeface="Microsoft Sans Serif"/>
              </a:rPr>
              <a:t> </a:t>
            </a:r>
            <a:r>
              <a:rPr spc="27" dirty="0">
                <a:cs typeface="Microsoft Sans Serif"/>
              </a:rPr>
              <a:t>ship,</a:t>
            </a:r>
            <a:r>
              <a:rPr dirty="0">
                <a:cs typeface="Microsoft Sans Serif"/>
              </a:rPr>
              <a:t> </a:t>
            </a:r>
            <a:r>
              <a:rPr spc="58" dirty="0">
                <a:cs typeface="Microsoft Sans Serif"/>
              </a:rPr>
              <a:t>their</a:t>
            </a:r>
            <a:r>
              <a:rPr dirty="0">
                <a:cs typeface="Microsoft Sans Serif"/>
              </a:rPr>
              <a:t> </a:t>
            </a:r>
            <a:r>
              <a:rPr spc="58" dirty="0">
                <a:cs typeface="Microsoft Sans Serif"/>
              </a:rPr>
              <a:t>booster</a:t>
            </a:r>
            <a:r>
              <a:rPr dirty="0">
                <a:cs typeface="Microsoft Sans Serif"/>
              </a:rPr>
              <a:t> </a:t>
            </a:r>
            <a:r>
              <a:rPr spc="24" dirty="0">
                <a:cs typeface="Microsoft Sans Serif"/>
              </a:rPr>
              <a:t>versions</a:t>
            </a:r>
            <a:r>
              <a:rPr spc="-3" dirty="0">
                <a:cs typeface="Microsoft Sans Serif"/>
              </a:rPr>
              <a:t> </a:t>
            </a:r>
            <a:r>
              <a:rPr spc="45" dirty="0">
                <a:cs typeface="Microsoft Sans Serif"/>
              </a:rPr>
              <a:t>and</a:t>
            </a:r>
            <a:r>
              <a:rPr dirty="0">
                <a:cs typeface="Microsoft Sans Serif"/>
              </a:rPr>
              <a:t> </a:t>
            </a:r>
            <a:r>
              <a:rPr spc="49" dirty="0">
                <a:cs typeface="Microsoft Sans Serif"/>
              </a:rPr>
              <a:t>launch</a:t>
            </a:r>
            <a:r>
              <a:rPr dirty="0">
                <a:cs typeface="Microsoft Sans Serif"/>
              </a:rPr>
              <a:t> </a:t>
            </a:r>
            <a:r>
              <a:rPr spc="33" dirty="0">
                <a:cs typeface="Microsoft Sans Serif"/>
              </a:rPr>
              <a:t>site</a:t>
            </a:r>
            <a:r>
              <a:rPr dirty="0">
                <a:cs typeface="Microsoft Sans Serif"/>
              </a:rPr>
              <a:t> </a:t>
            </a:r>
            <a:r>
              <a:rPr spc="27" dirty="0">
                <a:cs typeface="Microsoft Sans Serif"/>
              </a:rPr>
              <a:t>names</a:t>
            </a:r>
            <a:r>
              <a:rPr dirty="0">
                <a:cs typeface="Microsoft Sans Serif"/>
              </a:rPr>
              <a:t> </a:t>
            </a:r>
            <a:r>
              <a:rPr spc="64" dirty="0">
                <a:cs typeface="Microsoft Sans Serif"/>
              </a:rPr>
              <a:t>for</a:t>
            </a:r>
            <a:r>
              <a:rPr spc="-3" dirty="0">
                <a:cs typeface="Microsoft Sans Serif"/>
              </a:rPr>
              <a:t> </a:t>
            </a:r>
            <a:r>
              <a:rPr spc="64" dirty="0">
                <a:cs typeface="Microsoft Sans Serif"/>
              </a:rPr>
              <a:t>the</a:t>
            </a:r>
            <a:r>
              <a:rPr dirty="0">
                <a:cs typeface="Microsoft Sans Serif"/>
              </a:rPr>
              <a:t> </a:t>
            </a:r>
            <a:r>
              <a:rPr spc="64" dirty="0">
                <a:cs typeface="Microsoft Sans Serif"/>
              </a:rPr>
              <a:t>months</a:t>
            </a:r>
            <a:r>
              <a:rPr dirty="0">
                <a:cs typeface="Microsoft Sans Serif"/>
              </a:rPr>
              <a:t> </a:t>
            </a:r>
            <a:r>
              <a:rPr spc="49" dirty="0">
                <a:cs typeface="Microsoft Sans Serif"/>
              </a:rPr>
              <a:t>in </a:t>
            </a:r>
            <a:r>
              <a:rPr spc="-394" dirty="0">
                <a:cs typeface="Microsoft Sans Serif"/>
              </a:rPr>
              <a:t> </a:t>
            </a:r>
            <a:r>
              <a:rPr spc="18" dirty="0">
                <a:cs typeface="Microsoft Sans Serif"/>
              </a:rPr>
              <a:t>year</a:t>
            </a:r>
            <a:r>
              <a:rPr spc="-6" dirty="0">
                <a:cs typeface="Microsoft Sans Serif"/>
              </a:rPr>
              <a:t> 2015</a:t>
            </a:r>
            <a:endParaRPr dirty="0">
              <a:cs typeface="Microsoft Sans Serif"/>
            </a:endParaRPr>
          </a:p>
          <a:p>
            <a:pPr marL="640746" marR="209475" indent="-176359">
              <a:lnSpc>
                <a:spcPct val="109900"/>
              </a:lnSpc>
              <a:spcBef>
                <a:spcPts val="755"/>
              </a:spcBef>
              <a:buFontTx/>
              <a:buChar char="•"/>
              <a:tabLst>
                <a:tab pos="640746" algn="l"/>
                <a:tab pos="641132" algn="l"/>
              </a:tabLst>
            </a:pPr>
            <a:r>
              <a:rPr spc="15" dirty="0">
                <a:cs typeface="Microsoft Sans Serif"/>
              </a:rPr>
              <a:t>Ranking</a:t>
            </a:r>
            <a:r>
              <a:rPr dirty="0">
                <a:cs typeface="Microsoft Sans Serif"/>
              </a:rPr>
              <a:t> </a:t>
            </a:r>
            <a:r>
              <a:rPr spc="64" dirty="0">
                <a:cs typeface="Microsoft Sans Serif"/>
              </a:rPr>
              <a:t>the</a:t>
            </a:r>
            <a:r>
              <a:rPr dirty="0">
                <a:cs typeface="Microsoft Sans Serif"/>
              </a:rPr>
              <a:t> </a:t>
            </a:r>
            <a:r>
              <a:rPr spc="79" dirty="0">
                <a:cs typeface="Microsoft Sans Serif"/>
              </a:rPr>
              <a:t>count</a:t>
            </a:r>
            <a:r>
              <a:rPr dirty="0">
                <a:cs typeface="Microsoft Sans Serif"/>
              </a:rPr>
              <a:t> </a:t>
            </a:r>
            <a:r>
              <a:rPr spc="85" dirty="0">
                <a:cs typeface="Microsoft Sans Serif"/>
              </a:rPr>
              <a:t>of</a:t>
            </a:r>
            <a:r>
              <a:rPr dirty="0">
                <a:cs typeface="Microsoft Sans Serif"/>
              </a:rPr>
              <a:t> </a:t>
            </a:r>
            <a:r>
              <a:rPr spc="55" dirty="0">
                <a:cs typeface="Microsoft Sans Serif"/>
              </a:rPr>
              <a:t>landing</a:t>
            </a:r>
            <a:r>
              <a:rPr dirty="0">
                <a:cs typeface="Microsoft Sans Serif"/>
              </a:rPr>
              <a:t> </a:t>
            </a:r>
            <a:r>
              <a:rPr spc="64" dirty="0">
                <a:cs typeface="Microsoft Sans Serif"/>
              </a:rPr>
              <a:t>outcomes</a:t>
            </a:r>
            <a:r>
              <a:rPr dirty="0">
                <a:cs typeface="Microsoft Sans Serif"/>
              </a:rPr>
              <a:t> </a:t>
            </a:r>
            <a:r>
              <a:rPr spc="30" dirty="0">
                <a:cs typeface="Microsoft Sans Serif"/>
              </a:rPr>
              <a:t>(such</a:t>
            </a:r>
            <a:r>
              <a:rPr spc="3" dirty="0">
                <a:cs typeface="Microsoft Sans Serif"/>
              </a:rPr>
              <a:t> </a:t>
            </a:r>
            <a:r>
              <a:rPr spc="-30" dirty="0">
                <a:cs typeface="Microsoft Sans Serif"/>
              </a:rPr>
              <a:t>as</a:t>
            </a:r>
            <a:r>
              <a:rPr dirty="0">
                <a:cs typeface="Microsoft Sans Serif"/>
              </a:rPr>
              <a:t> </a:t>
            </a:r>
            <a:r>
              <a:rPr spc="3" dirty="0">
                <a:cs typeface="Microsoft Sans Serif"/>
              </a:rPr>
              <a:t>Failure</a:t>
            </a:r>
            <a:r>
              <a:rPr dirty="0">
                <a:cs typeface="Microsoft Sans Serif"/>
              </a:rPr>
              <a:t> </a:t>
            </a:r>
            <a:r>
              <a:rPr spc="45" dirty="0">
                <a:cs typeface="Microsoft Sans Serif"/>
              </a:rPr>
              <a:t>(drone</a:t>
            </a:r>
            <a:r>
              <a:rPr dirty="0">
                <a:cs typeface="Microsoft Sans Serif"/>
              </a:rPr>
              <a:t> </a:t>
            </a:r>
            <a:r>
              <a:rPr spc="30" dirty="0">
                <a:cs typeface="Microsoft Sans Serif"/>
              </a:rPr>
              <a:t>ship)</a:t>
            </a:r>
            <a:r>
              <a:rPr dirty="0">
                <a:cs typeface="Microsoft Sans Serif"/>
              </a:rPr>
              <a:t> </a:t>
            </a:r>
            <a:r>
              <a:rPr spc="67" dirty="0">
                <a:cs typeface="Microsoft Sans Serif"/>
              </a:rPr>
              <a:t>or</a:t>
            </a:r>
            <a:r>
              <a:rPr dirty="0">
                <a:cs typeface="Microsoft Sans Serif"/>
              </a:rPr>
              <a:t> </a:t>
            </a:r>
            <a:r>
              <a:rPr spc="18" dirty="0">
                <a:cs typeface="Microsoft Sans Serif"/>
              </a:rPr>
              <a:t>Success</a:t>
            </a:r>
            <a:r>
              <a:rPr spc="3" dirty="0">
                <a:cs typeface="Microsoft Sans Serif"/>
              </a:rPr>
              <a:t> </a:t>
            </a:r>
            <a:r>
              <a:rPr spc="58" dirty="0">
                <a:cs typeface="Microsoft Sans Serif"/>
              </a:rPr>
              <a:t>(ground</a:t>
            </a:r>
            <a:r>
              <a:rPr dirty="0">
                <a:cs typeface="Microsoft Sans Serif"/>
              </a:rPr>
              <a:t> </a:t>
            </a:r>
            <a:r>
              <a:rPr spc="27" dirty="0">
                <a:cs typeface="Microsoft Sans Serif"/>
              </a:rPr>
              <a:t>pad))</a:t>
            </a:r>
            <a:r>
              <a:rPr dirty="0">
                <a:cs typeface="Microsoft Sans Serif"/>
              </a:rPr>
              <a:t> </a:t>
            </a:r>
            <a:r>
              <a:rPr spc="58" dirty="0">
                <a:cs typeface="Microsoft Sans Serif"/>
              </a:rPr>
              <a:t>between</a:t>
            </a:r>
            <a:r>
              <a:rPr dirty="0">
                <a:cs typeface="Microsoft Sans Serif"/>
              </a:rPr>
              <a:t> </a:t>
            </a:r>
            <a:r>
              <a:rPr spc="64" dirty="0">
                <a:cs typeface="Microsoft Sans Serif"/>
              </a:rPr>
              <a:t>the</a:t>
            </a:r>
            <a:r>
              <a:rPr dirty="0">
                <a:cs typeface="Microsoft Sans Serif"/>
              </a:rPr>
              <a:t> </a:t>
            </a:r>
            <a:r>
              <a:rPr spc="52" dirty="0">
                <a:cs typeface="Microsoft Sans Serif"/>
              </a:rPr>
              <a:t>date </a:t>
            </a:r>
            <a:r>
              <a:rPr spc="-391" dirty="0">
                <a:cs typeface="Microsoft Sans Serif"/>
              </a:rPr>
              <a:t> </a:t>
            </a:r>
            <a:r>
              <a:rPr spc="61" dirty="0">
                <a:cs typeface="Microsoft Sans Serif"/>
              </a:rPr>
              <a:t>2010-06-04</a:t>
            </a:r>
            <a:r>
              <a:rPr spc="-6" dirty="0">
                <a:cs typeface="Microsoft Sans Serif"/>
              </a:rPr>
              <a:t> </a:t>
            </a:r>
            <a:r>
              <a:rPr spc="45" dirty="0">
                <a:cs typeface="Microsoft Sans Serif"/>
              </a:rPr>
              <a:t>and</a:t>
            </a:r>
            <a:r>
              <a:rPr spc="-3" dirty="0">
                <a:cs typeface="Microsoft Sans Serif"/>
              </a:rPr>
              <a:t> </a:t>
            </a:r>
            <a:r>
              <a:rPr spc="21" dirty="0">
                <a:cs typeface="Microsoft Sans Serif"/>
              </a:rPr>
              <a:t>2017-03-20</a:t>
            </a:r>
            <a:r>
              <a:rPr spc="-3" dirty="0">
                <a:cs typeface="Microsoft Sans Serif"/>
              </a:rPr>
              <a:t> </a:t>
            </a:r>
            <a:r>
              <a:rPr spc="49" dirty="0">
                <a:cs typeface="Microsoft Sans Serif"/>
              </a:rPr>
              <a:t>in</a:t>
            </a:r>
            <a:r>
              <a:rPr spc="-3" dirty="0">
                <a:cs typeface="Microsoft Sans Serif"/>
              </a:rPr>
              <a:t> </a:t>
            </a:r>
            <a:r>
              <a:rPr spc="58" dirty="0">
                <a:cs typeface="Microsoft Sans Serif"/>
              </a:rPr>
              <a:t>descending</a:t>
            </a:r>
            <a:r>
              <a:rPr spc="-3" dirty="0">
                <a:cs typeface="Microsoft Sans Serif"/>
              </a:rPr>
              <a:t> </a:t>
            </a:r>
            <a:r>
              <a:rPr spc="58" dirty="0" smtClean="0">
                <a:cs typeface="Microsoft Sans Serif"/>
              </a:rPr>
              <a:t>order</a:t>
            </a:r>
            <a:endParaRPr dirty="0">
              <a:cs typeface="Microsoft Sans Serif"/>
            </a:endParaRPr>
          </a:p>
        </p:txBody>
      </p:sp>
      <p:sp>
        <p:nvSpPr>
          <p:cNvPr id="7" name="Rectangle 6"/>
          <p:cNvSpPr/>
          <p:nvPr/>
        </p:nvSpPr>
        <p:spPr>
          <a:xfrm>
            <a:off x="652789" y="6502705"/>
            <a:ext cx="8731424"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GitHub URL: </a:t>
            </a:r>
            <a:r>
              <a:rPr lang="en-US" dirty="0">
                <a:solidFill>
                  <a:srgbClr val="0948CB"/>
                </a:solidFill>
                <a:latin typeface="Abadi" panose="020B0604020104020204" pitchFamily="34" charset="0"/>
              </a:rPr>
              <a:t>https://github.com/raj-sharma123/Applied-Data-Science-Capstone </a:t>
            </a:r>
            <a:endParaRPr lang="en-US" dirty="0">
              <a:solidFill>
                <a:srgbClr val="0948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object 3"/>
          <p:cNvSpPr txBox="1">
            <a:spLocks/>
          </p:cNvSpPr>
          <p:nvPr/>
        </p:nvSpPr>
        <p:spPr>
          <a:xfrm>
            <a:off x="793676" y="1505519"/>
            <a:ext cx="3788484" cy="312086"/>
          </a:xfrm>
          <a:prstGeom prst="rect">
            <a:avLst/>
          </a:prstGeom>
        </p:spPr>
        <p:txBody>
          <a:bodyPr vert="horz" wrap="square" lIns="0" tIns="7316"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701">
              <a:spcBef>
                <a:spcPts val="58"/>
              </a:spcBef>
            </a:pPr>
            <a:r>
              <a:rPr lang="en-US" sz="2200" b="1" dirty="0">
                <a:solidFill>
                  <a:schemeClr val="accent3">
                    <a:lumMod val="25000"/>
                  </a:schemeClr>
                </a:solidFill>
                <a:latin typeface="Abadi"/>
                <a:ea typeface="+mn-ea"/>
                <a:cs typeface="+mn-cs"/>
              </a:rPr>
              <a:t>Markers of all Launch Sites:</a:t>
            </a:r>
            <a:endParaRPr lang="en-US" sz="2200" b="1" dirty="0">
              <a:solidFill>
                <a:schemeClr val="accent3">
                  <a:lumMod val="25000"/>
                </a:schemeClr>
              </a:solidFill>
              <a:latin typeface="Abadi"/>
              <a:ea typeface="+mn-ea"/>
              <a:cs typeface="+mn-cs"/>
            </a:endParaRPr>
          </a:p>
        </p:txBody>
      </p:sp>
      <p:sp>
        <p:nvSpPr>
          <p:cNvPr id="7" name="object 4"/>
          <p:cNvSpPr txBox="1"/>
          <p:nvPr/>
        </p:nvSpPr>
        <p:spPr>
          <a:xfrm>
            <a:off x="793676" y="1913446"/>
            <a:ext cx="10469136" cy="4336069"/>
          </a:xfrm>
          <a:prstGeom prst="rect">
            <a:avLst/>
          </a:prstGeom>
        </p:spPr>
        <p:txBody>
          <a:bodyPr vert="horz" wrap="square" lIns="0" tIns="6931" rIns="0" bIns="0" rtlCol="0">
            <a:spAutoFit/>
          </a:bodyPr>
          <a:lstStyle/>
          <a:p>
            <a:pPr marL="750522" marR="165578" indent="-285750">
              <a:lnSpc>
                <a:spcPct val="111400"/>
              </a:lnSpc>
              <a:spcBef>
                <a:spcPts val="55"/>
              </a:spcBef>
              <a:buFont typeface="Wingdings" panose="05000000000000000000" pitchFamily="2" charset="2"/>
              <a:buChar char="§"/>
              <a:tabLst>
                <a:tab pos="600315" algn="l"/>
              </a:tabLst>
            </a:pPr>
            <a:r>
              <a:rPr spc="88" dirty="0">
                <a:cs typeface="Microsoft Sans Serif"/>
              </a:rPr>
              <a:t>Added</a:t>
            </a:r>
            <a:r>
              <a:rPr spc="3" dirty="0">
                <a:cs typeface="Microsoft Sans Serif"/>
              </a:rPr>
              <a:t> </a:t>
            </a:r>
            <a:r>
              <a:rPr spc="36" dirty="0">
                <a:cs typeface="Microsoft Sans Serif"/>
              </a:rPr>
              <a:t>Marker</a:t>
            </a:r>
            <a:r>
              <a:rPr spc="6" dirty="0">
                <a:cs typeface="Microsoft Sans Serif"/>
              </a:rPr>
              <a:t> </a:t>
            </a:r>
            <a:r>
              <a:rPr spc="103" dirty="0">
                <a:cs typeface="Microsoft Sans Serif"/>
              </a:rPr>
              <a:t>with</a:t>
            </a:r>
            <a:r>
              <a:rPr spc="6" dirty="0">
                <a:cs typeface="Microsoft Sans Serif"/>
              </a:rPr>
              <a:t> </a:t>
            </a:r>
            <a:r>
              <a:rPr spc="49" dirty="0">
                <a:cs typeface="Microsoft Sans Serif"/>
              </a:rPr>
              <a:t>Circle,</a:t>
            </a:r>
            <a:r>
              <a:rPr spc="3" dirty="0">
                <a:cs typeface="Microsoft Sans Serif"/>
              </a:rPr>
              <a:t> </a:t>
            </a:r>
            <a:r>
              <a:rPr spc="55" dirty="0">
                <a:cs typeface="Microsoft Sans Serif"/>
              </a:rPr>
              <a:t>Popup</a:t>
            </a:r>
            <a:r>
              <a:rPr spc="6" dirty="0">
                <a:cs typeface="Microsoft Sans Serif"/>
              </a:rPr>
              <a:t> </a:t>
            </a:r>
            <a:r>
              <a:rPr spc="33" dirty="0">
                <a:cs typeface="Microsoft Sans Serif"/>
              </a:rPr>
              <a:t>Label</a:t>
            </a:r>
            <a:r>
              <a:rPr spc="6" dirty="0">
                <a:cs typeface="Microsoft Sans Serif"/>
              </a:rPr>
              <a:t> </a:t>
            </a:r>
            <a:r>
              <a:rPr spc="67" dirty="0">
                <a:cs typeface="Microsoft Sans Serif"/>
              </a:rPr>
              <a:t>and</a:t>
            </a:r>
            <a:r>
              <a:rPr spc="3" dirty="0">
                <a:cs typeface="Microsoft Sans Serif"/>
              </a:rPr>
              <a:t> </a:t>
            </a:r>
            <a:r>
              <a:rPr spc="-3" dirty="0">
                <a:cs typeface="Microsoft Sans Serif"/>
              </a:rPr>
              <a:t>Text</a:t>
            </a:r>
            <a:r>
              <a:rPr spc="6" dirty="0">
                <a:cs typeface="Microsoft Sans Serif"/>
              </a:rPr>
              <a:t> </a:t>
            </a:r>
            <a:r>
              <a:rPr spc="33" dirty="0">
                <a:cs typeface="Microsoft Sans Serif"/>
              </a:rPr>
              <a:t>Label</a:t>
            </a:r>
            <a:r>
              <a:rPr spc="6" dirty="0">
                <a:cs typeface="Microsoft Sans Serif"/>
              </a:rPr>
              <a:t> </a:t>
            </a:r>
            <a:r>
              <a:rPr spc="109" dirty="0">
                <a:cs typeface="Microsoft Sans Serif"/>
              </a:rPr>
              <a:t>of</a:t>
            </a:r>
            <a:r>
              <a:rPr spc="3" dirty="0">
                <a:cs typeface="Microsoft Sans Serif"/>
              </a:rPr>
              <a:t> </a:t>
            </a:r>
            <a:r>
              <a:rPr spc="-18" dirty="0">
                <a:cs typeface="Microsoft Sans Serif"/>
              </a:rPr>
              <a:t>NASA</a:t>
            </a:r>
            <a:r>
              <a:rPr spc="6" dirty="0">
                <a:cs typeface="Microsoft Sans Serif"/>
              </a:rPr>
              <a:t> </a:t>
            </a:r>
            <a:r>
              <a:rPr spc="39" dirty="0">
                <a:cs typeface="Microsoft Sans Serif"/>
              </a:rPr>
              <a:t>Johnson</a:t>
            </a:r>
            <a:r>
              <a:rPr spc="6" dirty="0">
                <a:cs typeface="Microsoft Sans Serif"/>
              </a:rPr>
              <a:t> </a:t>
            </a:r>
            <a:r>
              <a:rPr spc="42" dirty="0">
                <a:cs typeface="Microsoft Sans Serif"/>
              </a:rPr>
              <a:t>Space</a:t>
            </a:r>
            <a:r>
              <a:rPr spc="3" dirty="0">
                <a:cs typeface="Microsoft Sans Serif"/>
              </a:rPr>
              <a:t> </a:t>
            </a:r>
            <a:r>
              <a:rPr spc="64" dirty="0">
                <a:cs typeface="Microsoft Sans Serif"/>
              </a:rPr>
              <a:t>Center</a:t>
            </a:r>
            <a:r>
              <a:rPr spc="6" dirty="0">
                <a:cs typeface="Microsoft Sans Serif"/>
              </a:rPr>
              <a:t> </a:t>
            </a:r>
            <a:r>
              <a:rPr spc="64" dirty="0">
                <a:cs typeface="Microsoft Sans Serif"/>
              </a:rPr>
              <a:t>using </a:t>
            </a:r>
            <a:r>
              <a:rPr spc="-458" dirty="0">
                <a:cs typeface="Microsoft Sans Serif"/>
              </a:rPr>
              <a:t> </a:t>
            </a:r>
            <a:r>
              <a:rPr spc="55" dirty="0">
                <a:cs typeface="Microsoft Sans Serif"/>
              </a:rPr>
              <a:t>its</a:t>
            </a:r>
            <a:r>
              <a:rPr spc="3" dirty="0">
                <a:cs typeface="Microsoft Sans Serif"/>
              </a:rPr>
              <a:t> </a:t>
            </a:r>
            <a:r>
              <a:rPr spc="76" dirty="0">
                <a:cs typeface="Microsoft Sans Serif"/>
              </a:rPr>
              <a:t>latitude</a:t>
            </a:r>
            <a:r>
              <a:rPr spc="3" dirty="0">
                <a:cs typeface="Microsoft Sans Serif"/>
              </a:rPr>
              <a:t> </a:t>
            </a:r>
            <a:r>
              <a:rPr spc="67" dirty="0">
                <a:cs typeface="Microsoft Sans Serif"/>
              </a:rPr>
              <a:t>and</a:t>
            </a:r>
            <a:r>
              <a:rPr spc="3" dirty="0">
                <a:cs typeface="Microsoft Sans Serif"/>
              </a:rPr>
              <a:t> </a:t>
            </a:r>
            <a:r>
              <a:rPr spc="88" dirty="0">
                <a:cs typeface="Microsoft Sans Serif"/>
              </a:rPr>
              <a:t>longitude</a:t>
            </a:r>
            <a:r>
              <a:rPr spc="3" dirty="0">
                <a:cs typeface="Microsoft Sans Serif"/>
              </a:rPr>
              <a:t> </a:t>
            </a:r>
            <a:r>
              <a:rPr spc="69" dirty="0">
                <a:cs typeface="Microsoft Sans Serif"/>
              </a:rPr>
              <a:t>coordinates</a:t>
            </a:r>
            <a:r>
              <a:rPr spc="3" dirty="0">
                <a:cs typeface="Microsoft Sans Serif"/>
              </a:rPr>
              <a:t> </a:t>
            </a:r>
            <a:r>
              <a:rPr spc="-24" dirty="0">
                <a:cs typeface="Microsoft Sans Serif"/>
              </a:rPr>
              <a:t>as</a:t>
            </a:r>
            <a:r>
              <a:rPr spc="3" dirty="0">
                <a:cs typeface="Microsoft Sans Serif"/>
              </a:rPr>
              <a:t> </a:t>
            </a:r>
            <a:r>
              <a:rPr spc="-21" dirty="0">
                <a:cs typeface="Microsoft Sans Serif"/>
              </a:rPr>
              <a:t>a</a:t>
            </a:r>
            <a:r>
              <a:rPr spc="3" dirty="0">
                <a:cs typeface="Microsoft Sans Serif"/>
              </a:rPr>
              <a:t> </a:t>
            </a:r>
            <a:r>
              <a:rPr spc="64" dirty="0">
                <a:cs typeface="Microsoft Sans Serif"/>
              </a:rPr>
              <a:t>start</a:t>
            </a:r>
            <a:r>
              <a:rPr spc="3" dirty="0">
                <a:cs typeface="Microsoft Sans Serif"/>
              </a:rPr>
              <a:t> </a:t>
            </a:r>
            <a:r>
              <a:rPr spc="69" dirty="0">
                <a:cs typeface="Microsoft Sans Serif"/>
              </a:rPr>
              <a:t>location.</a:t>
            </a:r>
            <a:endParaRPr dirty="0">
              <a:cs typeface="Microsoft Sans Serif"/>
            </a:endParaRPr>
          </a:p>
          <a:p>
            <a:pPr marL="750522" marR="45823" indent="-285750">
              <a:lnSpc>
                <a:spcPct val="111400"/>
              </a:lnSpc>
              <a:spcBef>
                <a:spcPts val="888"/>
              </a:spcBef>
              <a:buFont typeface="Wingdings" panose="05000000000000000000" pitchFamily="2" charset="2"/>
              <a:buChar char="§"/>
              <a:tabLst>
                <a:tab pos="600315" algn="l"/>
              </a:tabLst>
            </a:pPr>
            <a:r>
              <a:rPr spc="88" dirty="0">
                <a:cs typeface="Microsoft Sans Serif"/>
              </a:rPr>
              <a:t>Added</a:t>
            </a:r>
            <a:r>
              <a:rPr spc="3" dirty="0">
                <a:cs typeface="Microsoft Sans Serif"/>
              </a:rPr>
              <a:t> </a:t>
            </a:r>
            <a:r>
              <a:rPr spc="27" dirty="0">
                <a:cs typeface="Microsoft Sans Serif"/>
              </a:rPr>
              <a:t>Markers</a:t>
            </a:r>
            <a:r>
              <a:rPr spc="6" dirty="0">
                <a:cs typeface="Microsoft Sans Serif"/>
              </a:rPr>
              <a:t> </a:t>
            </a:r>
            <a:r>
              <a:rPr spc="103" dirty="0">
                <a:cs typeface="Microsoft Sans Serif"/>
              </a:rPr>
              <a:t>with</a:t>
            </a:r>
            <a:r>
              <a:rPr spc="3" dirty="0">
                <a:cs typeface="Microsoft Sans Serif"/>
              </a:rPr>
              <a:t> </a:t>
            </a:r>
            <a:r>
              <a:rPr spc="49" dirty="0">
                <a:cs typeface="Microsoft Sans Serif"/>
              </a:rPr>
              <a:t>Circle,</a:t>
            </a:r>
            <a:r>
              <a:rPr spc="6" dirty="0">
                <a:cs typeface="Microsoft Sans Serif"/>
              </a:rPr>
              <a:t> </a:t>
            </a:r>
            <a:r>
              <a:rPr spc="55" dirty="0">
                <a:cs typeface="Microsoft Sans Serif"/>
              </a:rPr>
              <a:t>Popup</a:t>
            </a:r>
            <a:r>
              <a:rPr spc="3" dirty="0">
                <a:cs typeface="Microsoft Sans Serif"/>
              </a:rPr>
              <a:t> </a:t>
            </a:r>
            <a:r>
              <a:rPr spc="33" dirty="0">
                <a:cs typeface="Microsoft Sans Serif"/>
              </a:rPr>
              <a:t>Label</a:t>
            </a:r>
            <a:r>
              <a:rPr spc="6" dirty="0">
                <a:cs typeface="Microsoft Sans Serif"/>
              </a:rPr>
              <a:t> </a:t>
            </a:r>
            <a:r>
              <a:rPr spc="67" dirty="0">
                <a:cs typeface="Microsoft Sans Serif"/>
              </a:rPr>
              <a:t>and</a:t>
            </a:r>
            <a:r>
              <a:rPr spc="3" dirty="0">
                <a:cs typeface="Microsoft Sans Serif"/>
              </a:rPr>
              <a:t> </a:t>
            </a:r>
            <a:r>
              <a:rPr spc="-3" dirty="0">
                <a:cs typeface="Microsoft Sans Serif"/>
              </a:rPr>
              <a:t>Text</a:t>
            </a:r>
            <a:r>
              <a:rPr spc="6" dirty="0">
                <a:cs typeface="Microsoft Sans Serif"/>
              </a:rPr>
              <a:t> </a:t>
            </a:r>
            <a:r>
              <a:rPr spc="33" dirty="0">
                <a:cs typeface="Microsoft Sans Serif"/>
              </a:rPr>
              <a:t>Label</a:t>
            </a:r>
            <a:r>
              <a:rPr spc="3" dirty="0">
                <a:cs typeface="Microsoft Sans Serif"/>
              </a:rPr>
              <a:t> </a:t>
            </a:r>
            <a:r>
              <a:rPr spc="109" dirty="0">
                <a:cs typeface="Microsoft Sans Serif"/>
              </a:rPr>
              <a:t>of</a:t>
            </a:r>
            <a:r>
              <a:rPr spc="6" dirty="0">
                <a:cs typeface="Microsoft Sans Serif"/>
              </a:rPr>
              <a:t> </a:t>
            </a:r>
            <a:r>
              <a:rPr spc="27" dirty="0">
                <a:cs typeface="Microsoft Sans Serif"/>
              </a:rPr>
              <a:t>all</a:t>
            </a:r>
            <a:r>
              <a:rPr spc="3" dirty="0">
                <a:cs typeface="Microsoft Sans Serif"/>
              </a:rPr>
              <a:t> </a:t>
            </a:r>
            <a:r>
              <a:rPr spc="55" dirty="0">
                <a:cs typeface="Microsoft Sans Serif"/>
              </a:rPr>
              <a:t>Launch</a:t>
            </a:r>
            <a:r>
              <a:rPr spc="6" dirty="0">
                <a:cs typeface="Microsoft Sans Serif"/>
              </a:rPr>
              <a:t> </a:t>
            </a:r>
            <a:r>
              <a:rPr spc="27" dirty="0">
                <a:cs typeface="Microsoft Sans Serif"/>
              </a:rPr>
              <a:t>Sites</a:t>
            </a:r>
            <a:r>
              <a:rPr spc="3" dirty="0">
                <a:cs typeface="Microsoft Sans Serif"/>
              </a:rPr>
              <a:t> </a:t>
            </a:r>
            <a:r>
              <a:rPr spc="64" dirty="0">
                <a:cs typeface="Microsoft Sans Serif"/>
              </a:rPr>
              <a:t>using</a:t>
            </a:r>
            <a:r>
              <a:rPr spc="6" dirty="0">
                <a:cs typeface="Microsoft Sans Serif"/>
              </a:rPr>
              <a:t> </a:t>
            </a:r>
            <a:r>
              <a:rPr spc="76" dirty="0">
                <a:cs typeface="Microsoft Sans Serif"/>
              </a:rPr>
              <a:t>their</a:t>
            </a:r>
            <a:r>
              <a:rPr spc="6" dirty="0">
                <a:cs typeface="Microsoft Sans Serif"/>
              </a:rPr>
              <a:t> </a:t>
            </a:r>
            <a:r>
              <a:rPr spc="76" dirty="0">
                <a:cs typeface="Microsoft Sans Serif"/>
              </a:rPr>
              <a:t>latitude </a:t>
            </a:r>
            <a:r>
              <a:rPr spc="-458" dirty="0">
                <a:cs typeface="Microsoft Sans Serif"/>
              </a:rPr>
              <a:t> </a:t>
            </a:r>
            <a:r>
              <a:rPr spc="67" dirty="0">
                <a:cs typeface="Microsoft Sans Serif"/>
              </a:rPr>
              <a:t>and </a:t>
            </a:r>
            <a:r>
              <a:rPr spc="88" dirty="0">
                <a:cs typeface="Microsoft Sans Serif"/>
              </a:rPr>
              <a:t>longitude </a:t>
            </a:r>
            <a:r>
              <a:rPr spc="69" dirty="0">
                <a:cs typeface="Microsoft Sans Serif"/>
              </a:rPr>
              <a:t>coordinates </a:t>
            </a:r>
            <a:r>
              <a:rPr spc="118" dirty="0">
                <a:cs typeface="Microsoft Sans Serif"/>
              </a:rPr>
              <a:t>to </a:t>
            </a:r>
            <a:r>
              <a:rPr spc="67" dirty="0">
                <a:cs typeface="Microsoft Sans Serif"/>
              </a:rPr>
              <a:t>show </a:t>
            </a:r>
            <a:r>
              <a:rPr spc="76" dirty="0">
                <a:cs typeface="Microsoft Sans Serif"/>
              </a:rPr>
              <a:t>their </a:t>
            </a:r>
            <a:r>
              <a:rPr spc="73" dirty="0">
                <a:cs typeface="Microsoft Sans Serif"/>
              </a:rPr>
              <a:t>geographical </a:t>
            </a:r>
            <a:r>
              <a:rPr spc="67" dirty="0">
                <a:cs typeface="Microsoft Sans Serif"/>
              </a:rPr>
              <a:t>locations and </a:t>
            </a:r>
            <a:r>
              <a:rPr spc="82" dirty="0">
                <a:cs typeface="Microsoft Sans Serif"/>
              </a:rPr>
              <a:t>proximity </a:t>
            </a:r>
            <a:r>
              <a:rPr spc="118" dirty="0">
                <a:cs typeface="Microsoft Sans Serif"/>
              </a:rPr>
              <a:t>to </a:t>
            </a:r>
            <a:r>
              <a:rPr spc="49" dirty="0">
                <a:cs typeface="Microsoft Sans Serif"/>
              </a:rPr>
              <a:t>Equator </a:t>
            </a:r>
            <a:r>
              <a:rPr spc="67" dirty="0">
                <a:cs typeface="Microsoft Sans Serif"/>
              </a:rPr>
              <a:t>and </a:t>
            </a:r>
            <a:r>
              <a:rPr spc="-461" dirty="0">
                <a:cs typeface="Microsoft Sans Serif"/>
              </a:rPr>
              <a:t> </a:t>
            </a:r>
            <a:r>
              <a:rPr spc="42" dirty="0">
                <a:cs typeface="Microsoft Sans Serif"/>
              </a:rPr>
              <a:t>coasts.</a:t>
            </a:r>
            <a:endParaRPr dirty="0">
              <a:cs typeface="Microsoft Sans Serif"/>
            </a:endParaRPr>
          </a:p>
          <a:p>
            <a:pPr marL="7701">
              <a:spcBef>
                <a:spcPts val="2083"/>
              </a:spcBef>
            </a:pPr>
            <a:r>
              <a:rPr sz="2200" b="1" dirty="0">
                <a:solidFill>
                  <a:schemeClr val="accent3">
                    <a:lumMod val="25000"/>
                  </a:schemeClr>
                </a:solidFill>
                <a:latin typeface="Abadi"/>
              </a:rPr>
              <a:t>Coloured Markers of the launch outcomes for each Launch Site:</a:t>
            </a:r>
          </a:p>
          <a:p>
            <a:pPr marL="750522" marR="3081" indent="-285750">
              <a:lnSpc>
                <a:spcPct val="111400"/>
              </a:lnSpc>
              <a:spcBef>
                <a:spcPts val="888"/>
              </a:spcBef>
              <a:buFont typeface="Wingdings" panose="05000000000000000000" pitchFamily="2" charset="2"/>
              <a:buChar char="§"/>
              <a:tabLst>
                <a:tab pos="600315" algn="l"/>
              </a:tabLst>
            </a:pPr>
            <a:r>
              <a:rPr spc="88" dirty="0">
                <a:cs typeface="Microsoft Sans Serif"/>
              </a:rPr>
              <a:t>Added</a:t>
            </a:r>
            <a:r>
              <a:rPr spc="3" dirty="0">
                <a:cs typeface="Microsoft Sans Serif"/>
              </a:rPr>
              <a:t> </a:t>
            </a:r>
            <a:r>
              <a:rPr spc="82" dirty="0">
                <a:cs typeface="Microsoft Sans Serif"/>
              </a:rPr>
              <a:t>coloured</a:t>
            </a:r>
            <a:r>
              <a:rPr spc="6" dirty="0">
                <a:cs typeface="Microsoft Sans Serif"/>
              </a:rPr>
              <a:t> </a:t>
            </a:r>
            <a:r>
              <a:rPr spc="27" dirty="0">
                <a:cs typeface="Microsoft Sans Serif"/>
              </a:rPr>
              <a:t>Markers</a:t>
            </a:r>
            <a:r>
              <a:rPr spc="6" dirty="0">
                <a:cs typeface="Microsoft Sans Serif"/>
              </a:rPr>
              <a:t> </a:t>
            </a:r>
            <a:r>
              <a:rPr spc="109" dirty="0">
                <a:cs typeface="Microsoft Sans Serif"/>
              </a:rPr>
              <a:t>of</a:t>
            </a:r>
            <a:r>
              <a:rPr spc="6" dirty="0">
                <a:cs typeface="Microsoft Sans Serif"/>
              </a:rPr>
              <a:t> </a:t>
            </a:r>
            <a:r>
              <a:rPr spc="42" dirty="0">
                <a:cs typeface="Microsoft Sans Serif"/>
              </a:rPr>
              <a:t>success</a:t>
            </a:r>
            <a:r>
              <a:rPr spc="6" dirty="0">
                <a:cs typeface="Microsoft Sans Serif"/>
              </a:rPr>
              <a:t> </a:t>
            </a:r>
            <a:r>
              <a:rPr spc="21" dirty="0">
                <a:cs typeface="Microsoft Sans Serif"/>
              </a:rPr>
              <a:t>(Green)</a:t>
            </a:r>
            <a:r>
              <a:rPr spc="6" dirty="0">
                <a:cs typeface="Microsoft Sans Serif"/>
              </a:rPr>
              <a:t> </a:t>
            </a:r>
            <a:r>
              <a:rPr spc="67" dirty="0">
                <a:cs typeface="Microsoft Sans Serif"/>
              </a:rPr>
              <a:t>and</a:t>
            </a:r>
            <a:r>
              <a:rPr spc="3" dirty="0">
                <a:cs typeface="Microsoft Sans Serif"/>
              </a:rPr>
              <a:t> </a:t>
            </a:r>
            <a:r>
              <a:rPr spc="58" dirty="0">
                <a:cs typeface="Microsoft Sans Serif"/>
              </a:rPr>
              <a:t>failed</a:t>
            </a:r>
            <a:r>
              <a:rPr spc="6" dirty="0">
                <a:cs typeface="Microsoft Sans Serif"/>
              </a:rPr>
              <a:t> </a:t>
            </a:r>
            <a:r>
              <a:rPr spc="-9" dirty="0">
                <a:cs typeface="Microsoft Sans Serif"/>
              </a:rPr>
              <a:t>(Red)</a:t>
            </a:r>
            <a:r>
              <a:rPr spc="6" dirty="0">
                <a:cs typeface="Microsoft Sans Serif"/>
              </a:rPr>
              <a:t> </a:t>
            </a:r>
            <a:r>
              <a:rPr spc="52" dirty="0">
                <a:cs typeface="Microsoft Sans Serif"/>
              </a:rPr>
              <a:t>launches</a:t>
            </a:r>
            <a:r>
              <a:rPr spc="6" dirty="0">
                <a:cs typeface="Microsoft Sans Serif"/>
              </a:rPr>
              <a:t> </a:t>
            </a:r>
            <a:r>
              <a:rPr spc="64" dirty="0">
                <a:cs typeface="Microsoft Sans Serif"/>
              </a:rPr>
              <a:t>using</a:t>
            </a:r>
            <a:r>
              <a:rPr spc="6" dirty="0">
                <a:cs typeface="Microsoft Sans Serif"/>
              </a:rPr>
              <a:t> </a:t>
            </a:r>
            <a:r>
              <a:rPr spc="36" dirty="0">
                <a:cs typeface="Microsoft Sans Serif"/>
              </a:rPr>
              <a:t>Marker</a:t>
            </a:r>
            <a:r>
              <a:rPr spc="6" dirty="0">
                <a:cs typeface="Microsoft Sans Serif"/>
              </a:rPr>
              <a:t> </a:t>
            </a:r>
            <a:r>
              <a:rPr spc="55" dirty="0">
                <a:cs typeface="Microsoft Sans Serif"/>
              </a:rPr>
              <a:t>Cluster</a:t>
            </a:r>
            <a:r>
              <a:rPr spc="6" dirty="0">
                <a:cs typeface="Microsoft Sans Serif"/>
              </a:rPr>
              <a:t> </a:t>
            </a:r>
            <a:r>
              <a:rPr spc="118" dirty="0">
                <a:cs typeface="Microsoft Sans Serif"/>
              </a:rPr>
              <a:t>to </a:t>
            </a:r>
            <a:r>
              <a:rPr spc="-461" dirty="0">
                <a:cs typeface="Microsoft Sans Serif"/>
              </a:rPr>
              <a:t> </a:t>
            </a:r>
            <a:r>
              <a:rPr spc="85" dirty="0">
                <a:cs typeface="Microsoft Sans Serif"/>
              </a:rPr>
              <a:t>identify</a:t>
            </a:r>
            <a:r>
              <a:rPr spc="3" dirty="0">
                <a:cs typeface="Microsoft Sans Serif"/>
              </a:rPr>
              <a:t> </a:t>
            </a:r>
            <a:r>
              <a:rPr spc="97" dirty="0">
                <a:cs typeface="Microsoft Sans Serif"/>
              </a:rPr>
              <a:t>which</a:t>
            </a:r>
            <a:r>
              <a:rPr spc="3" dirty="0">
                <a:cs typeface="Microsoft Sans Serif"/>
              </a:rPr>
              <a:t> </a:t>
            </a:r>
            <a:r>
              <a:rPr spc="67" dirty="0">
                <a:cs typeface="Microsoft Sans Serif"/>
              </a:rPr>
              <a:t>launch</a:t>
            </a:r>
            <a:r>
              <a:rPr spc="3" dirty="0">
                <a:cs typeface="Microsoft Sans Serif"/>
              </a:rPr>
              <a:t> </a:t>
            </a:r>
            <a:r>
              <a:rPr spc="33" dirty="0">
                <a:cs typeface="Microsoft Sans Serif"/>
              </a:rPr>
              <a:t>sites</a:t>
            </a:r>
            <a:r>
              <a:rPr spc="3" dirty="0">
                <a:cs typeface="Microsoft Sans Serif"/>
              </a:rPr>
              <a:t> </a:t>
            </a:r>
            <a:r>
              <a:rPr spc="27" dirty="0">
                <a:cs typeface="Microsoft Sans Serif"/>
              </a:rPr>
              <a:t>have</a:t>
            </a:r>
            <a:r>
              <a:rPr spc="3" dirty="0">
                <a:cs typeface="Microsoft Sans Serif"/>
              </a:rPr>
              <a:t> </a:t>
            </a:r>
            <a:r>
              <a:rPr spc="49" dirty="0">
                <a:cs typeface="Microsoft Sans Serif"/>
              </a:rPr>
              <a:t>relatively</a:t>
            </a:r>
            <a:r>
              <a:rPr spc="3" dirty="0">
                <a:cs typeface="Microsoft Sans Serif"/>
              </a:rPr>
              <a:t> </a:t>
            </a:r>
            <a:r>
              <a:rPr spc="88" dirty="0">
                <a:cs typeface="Microsoft Sans Serif"/>
              </a:rPr>
              <a:t>high</a:t>
            </a:r>
            <a:r>
              <a:rPr spc="3" dirty="0">
                <a:cs typeface="Microsoft Sans Serif"/>
              </a:rPr>
              <a:t> </a:t>
            </a:r>
            <a:r>
              <a:rPr spc="42" dirty="0">
                <a:cs typeface="Microsoft Sans Serif"/>
              </a:rPr>
              <a:t>success</a:t>
            </a:r>
            <a:r>
              <a:rPr spc="6" dirty="0">
                <a:cs typeface="Microsoft Sans Serif"/>
              </a:rPr>
              <a:t> </a:t>
            </a:r>
            <a:r>
              <a:rPr spc="33" dirty="0">
                <a:cs typeface="Microsoft Sans Serif"/>
              </a:rPr>
              <a:t>rates.</a:t>
            </a:r>
            <a:endParaRPr dirty="0">
              <a:cs typeface="Microsoft Sans Serif"/>
            </a:endParaRPr>
          </a:p>
          <a:p>
            <a:pPr marL="7701">
              <a:spcBef>
                <a:spcPts val="2086"/>
              </a:spcBef>
            </a:pPr>
            <a:r>
              <a:rPr sz="2200" b="1" dirty="0">
                <a:solidFill>
                  <a:schemeClr val="accent3">
                    <a:lumMod val="25000"/>
                  </a:schemeClr>
                </a:solidFill>
                <a:latin typeface="Abadi"/>
              </a:rPr>
              <a:t>Distances between a Launch Site to its proximities:</a:t>
            </a:r>
          </a:p>
          <a:p>
            <a:pPr marL="750522" marR="889113" indent="-285750">
              <a:lnSpc>
                <a:spcPct val="111400"/>
              </a:lnSpc>
              <a:spcBef>
                <a:spcPts val="888"/>
              </a:spcBef>
              <a:buFont typeface="Wingdings" panose="05000000000000000000" pitchFamily="2" charset="2"/>
              <a:buChar char="§"/>
              <a:tabLst>
                <a:tab pos="600315" algn="l"/>
              </a:tabLst>
            </a:pPr>
            <a:r>
              <a:rPr spc="88" dirty="0">
                <a:cs typeface="Microsoft Sans Serif"/>
              </a:rPr>
              <a:t>Added</a:t>
            </a:r>
            <a:r>
              <a:rPr spc="6" dirty="0">
                <a:cs typeface="Microsoft Sans Serif"/>
              </a:rPr>
              <a:t> </a:t>
            </a:r>
            <a:r>
              <a:rPr spc="82" dirty="0">
                <a:cs typeface="Microsoft Sans Serif"/>
              </a:rPr>
              <a:t>coloured</a:t>
            </a:r>
            <a:r>
              <a:rPr spc="6" dirty="0">
                <a:cs typeface="Microsoft Sans Serif"/>
              </a:rPr>
              <a:t> </a:t>
            </a:r>
            <a:r>
              <a:rPr spc="21" dirty="0">
                <a:cs typeface="Microsoft Sans Serif"/>
              </a:rPr>
              <a:t>Lines</a:t>
            </a:r>
            <a:r>
              <a:rPr spc="6" dirty="0">
                <a:cs typeface="Microsoft Sans Serif"/>
              </a:rPr>
              <a:t> </a:t>
            </a:r>
            <a:r>
              <a:rPr spc="118" dirty="0">
                <a:cs typeface="Microsoft Sans Serif"/>
              </a:rPr>
              <a:t>to</a:t>
            </a:r>
            <a:r>
              <a:rPr spc="6" dirty="0">
                <a:cs typeface="Microsoft Sans Serif"/>
              </a:rPr>
              <a:t> </a:t>
            </a:r>
            <a:r>
              <a:rPr spc="67" dirty="0">
                <a:cs typeface="Microsoft Sans Serif"/>
              </a:rPr>
              <a:t>show</a:t>
            </a:r>
            <a:r>
              <a:rPr spc="6" dirty="0">
                <a:cs typeface="Microsoft Sans Serif"/>
              </a:rPr>
              <a:t> </a:t>
            </a:r>
            <a:r>
              <a:rPr spc="55" dirty="0">
                <a:cs typeface="Microsoft Sans Serif"/>
              </a:rPr>
              <a:t>distances</a:t>
            </a:r>
            <a:r>
              <a:rPr spc="6" dirty="0">
                <a:cs typeface="Microsoft Sans Serif"/>
              </a:rPr>
              <a:t> </a:t>
            </a:r>
            <a:r>
              <a:rPr spc="82" dirty="0">
                <a:cs typeface="Microsoft Sans Serif"/>
              </a:rPr>
              <a:t>between</a:t>
            </a:r>
            <a:r>
              <a:rPr spc="6" dirty="0">
                <a:cs typeface="Microsoft Sans Serif"/>
              </a:rPr>
              <a:t> </a:t>
            </a:r>
            <a:r>
              <a:rPr spc="85" dirty="0">
                <a:cs typeface="Microsoft Sans Serif"/>
              </a:rPr>
              <a:t>the</a:t>
            </a:r>
            <a:r>
              <a:rPr spc="6" dirty="0">
                <a:cs typeface="Microsoft Sans Serif"/>
              </a:rPr>
              <a:t> </a:t>
            </a:r>
            <a:r>
              <a:rPr spc="55" dirty="0">
                <a:cs typeface="Microsoft Sans Serif"/>
              </a:rPr>
              <a:t>Launch</a:t>
            </a:r>
            <a:r>
              <a:rPr spc="9" dirty="0">
                <a:cs typeface="Microsoft Sans Serif"/>
              </a:rPr>
              <a:t> </a:t>
            </a:r>
            <a:r>
              <a:rPr spc="39" dirty="0">
                <a:cs typeface="Microsoft Sans Serif"/>
              </a:rPr>
              <a:t>Site</a:t>
            </a:r>
            <a:r>
              <a:rPr spc="6" dirty="0">
                <a:cs typeface="Microsoft Sans Serif"/>
              </a:rPr>
              <a:t> </a:t>
            </a:r>
            <a:r>
              <a:rPr spc="-55" dirty="0">
                <a:cs typeface="Microsoft Sans Serif"/>
              </a:rPr>
              <a:t>KSC</a:t>
            </a:r>
            <a:r>
              <a:rPr spc="6" dirty="0">
                <a:cs typeface="Microsoft Sans Serif"/>
              </a:rPr>
              <a:t> </a:t>
            </a:r>
            <a:r>
              <a:rPr spc="24" dirty="0">
                <a:cs typeface="Microsoft Sans Serif"/>
              </a:rPr>
              <a:t>LC-39A</a:t>
            </a:r>
            <a:r>
              <a:rPr spc="6" dirty="0">
                <a:cs typeface="Microsoft Sans Serif"/>
              </a:rPr>
              <a:t> </a:t>
            </a:r>
            <a:r>
              <a:rPr spc="-21" dirty="0">
                <a:cs typeface="Microsoft Sans Serif"/>
              </a:rPr>
              <a:t>(as</a:t>
            </a:r>
            <a:r>
              <a:rPr spc="6" dirty="0">
                <a:cs typeface="Microsoft Sans Serif"/>
              </a:rPr>
              <a:t> </a:t>
            </a:r>
            <a:r>
              <a:rPr spc="30" dirty="0">
                <a:cs typeface="Microsoft Sans Serif"/>
              </a:rPr>
              <a:t>an </a:t>
            </a:r>
            <a:r>
              <a:rPr spc="-458" dirty="0">
                <a:cs typeface="Microsoft Sans Serif"/>
              </a:rPr>
              <a:t> </a:t>
            </a:r>
            <a:r>
              <a:rPr spc="45" dirty="0">
                <a:cs typeface="Microsoft Sans Serif"/>
              </a:rPr>
              <a:t>example)</a:t>
            </a:r>
            <a:r>
              <a:rPr spc="3" dirty="0">
                <a:cs typeface="Microsoft Sans Serif"/>
              </a:rPr>
              <a:t> </a:t>
            </a:r>
            <a:r>
              <a:rPr spc="67" dirty="0">
                <a:cs typeface="Microsoft Sans Serif"/>
              </a:rPr>
              <a:t>and</a:t>
            </a:r>
            <a:r>
              <a:rPr spc="3" dirty="0">
                <a:cs typeface="Microsoft Sans Serif"/>
              </a:rPr>
              <a:t> </a:t>
            </a:r>
            <a:r>
              <a:rPr spc="55" dirty="0">
                <a:cs typeface="Microsoft Sans Serif"/>
              </a:rPr>
              <a:t>its</a:t>
            </a:r>
            <a:r>
              <a:rPr spc="3" dirty="0">
                <a:cs typeface="Microsoft Sans Serif"/>
              </a:rPr>
              <a:t> </a:t>
            </a:r>
            <a:r>
              <a:rPr spc="67" dirty="0">
                <a:cs typeface="Microsoft Sans Serif"/>
              </a:rPr>
              <a:t>proximities</a:t>
            </a:r>
            <a:r>
              <a:rPr spc="3" dirty="0">
                <a:cs typeface="Microsoft Sans Serif"/>
              </a:rPr>
              <a:t> </a:t>
            </a:r>
            <a:r>
              <a:rPr spc="33" dirty="0">
                <a:cs typeface="Microsoft Sans Serif"/>
              </a:rPr>
              <a:t>like</a:t>
            </a:r>
            <a:r>
              <a:rPr spc="3" dirty="0">
                <a:cs typeface="Microsoft Sans Serif"/>
              </a:rPr>
              <a:t> </a:t>
            </a:r>
            <a:r>
              <a:rPr spc="-6" dirty="0">
                <a:cs typeface="Microsoft Sans Serif"/>
              </a:rPr>
              <a:t>Railway,</a:t>
            </a:r>
            <a:r>
              <a:rPr spc="3" dirty="0">
                <a:cs typeface="Microsoft Sans Serif"/>
              </a:rPr>
              <a:t> </a:t>
            </a:r>
            <a:r>
              <a:rPr spc="36" dirty="0">
                <a:cs typeface="Microsoft Sans Serif"/>
              </a:rPr>
              <a:t>Highway,</a:t>
            </a:r>
            <a:r>
              <a:rPr spc="3" dirty="0">
                <a:cs typeface="Microsoft Sans Serif"/>
              </a:rPr>
              <a:t> </a:t>
            </a:r>
            <a:r>
              <a:rPr spc="49" dirty="0">
                <a:cs typeface="Microsoft Sans Serif"/>
              </a:rPr>
              <a:t>Coastline</a:t>
            </a:r>
            <a:r>
              <a:rPr spc="3" dirty="0">
                <a:cs typeface="Microsoft Sans Serif"/>
              </a:rPr>
              <a:t> </a:t>
            </a:r>
            <a:r>
              <a:rPr spc="67" dirty="0">
                <a:cs typeface="Microsoft Sans Serif"/>
              </a:rPr>
              <a:t>and</a:t>
            </a:r>
            <a:r>
              <a:rPr spc="3" dirty="0">
                <a:cs typeface="Microsoft Sans Serif"/>
              </a:rPr>
              <a:t> </a:t>
            </a:r>
            <a:r>
              <a:rPr spc="42" dirty="0">
                <a:cs typeface="Microsoft Sans Serif"/>
              </a:rPr>
              <a:t>Closest</a:t>
            </a:r>
            <a:r>
              <a:rPr spc="3" dirty="0">
                <a:cs typeface="Microsoft Sans Serif"/>
              </a:rPr>
              <a:t> </a:t>
            </a:r>
            <a:r>
              <a:rPr spc="33" dirty="0">
                <a:cs typeface="Microsoft Sans Serif"/>
              </a:rPr>
              <a:t>City</a:t>
            </a:r>
            <a:r>
              <a:rPr spc="33" dirty="0" smtClean="0">
                <a:cs typeface="Microsoft Sans Serif"/>
              </a:rPr>
              <a:t>.</a:t>
            </a:r>
            <a:endParaRPr dirty="0">
              <a:cs typeface="Microsoft Sans Serif"/>
            </a:endParaRPr>
          </a:p>
        </p:txBody>
      </p:sp>
      <p:sp>
        <p:nvSpPr>
          <p:cNvPr id="8" name="Rectangle 7"/>
          <p:cNvSpPr/>
          <p:nvPr/>
        </p:nvSpPr>
        <p:spPr>
          <a:xfrm>
            <a:off x="652789" y="6299505"/>
            <a:ext cx="8731424"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GitHub URL: </a:t>
            </a:r>
            <a:r>
              <a:rPr lang="en-US" dirty="0">
                <a:solidFill>
                  <a:srgbClr val="0948CB"/>
                </a:solidFill>
                <a:latin typeface="Abadi" panose="020B0604020104020204" pitchFamily="34" charset="0"/>
              </a:rPr>
              <a:t>https://github.com/raj-sharma123/Applied-Data-Science-Capstone </a:t>
            </a:r>
            <a:endParaRPr lang="en-US" dirty="0">
              <a:solidFill>
                <a:srgbClr val="0948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object 3"/>
          <p:cNvSpPr txBox="1">
            <a:spLocks/>
          </p:cNvSpPr>
          <p:nvPr/>
        </p:nvSpPr>
        <p:spPr>
          <a:xfrm>
            <a:off x="793676" y="1572235"/>
            <a:ext cx="3685453" cy="313641"/>
          </a:xfrm>
          <a:prstGeom prst="rect">
            <a:avLst/>
          </a:prstGeom>
        </p:spPr>
        <p:txBody>
          <a:bodyPr vert="horz" wrap="square" lIns="0" tIns="8856"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701">
              <a:spcBef>
                <a:spcPts val="69"/>
              </a:spcBef>
            </a:pPr>
            <a:r>
              <a:rPr lang="en-US" sz="2200" b="1" dirty="0">
                <a:solidFill>
                  <a:schemeClr val="accent3">
                    <a:lumMod val="25000"/>
                  </a:schemeClr>
                </a:solidFill>
                <a:latin typeface="Abadi"/>
                <a:ea typeface="+mn-ea"/>
                <a:cs typeface="+mn-cs"/>
              </a:rPr>
              <a:t>Launch Sites Dropdown List:</a:t>
            </a:r>
            <a:endParaRPr lang="en-US" sz="2200" b="1" dirty="0">
              <a:solidFill>
                <a:schemeClr val="accent3">
                  <a:lumMod val="25000"/>
                </a:schemeClr>
              </a:solidFill>
              <a:latin typeface="Abadi"/>
              <a:ea typeface="+mn-ea"/>
              <a:cs typeface="+mn-cs"/>
            </a:endParaRPr>
          </a:p>
        </p:txBody>
      </p:sp>
      <p:sp>
        <p:nvSpPr>
          <p:cNvPr id="7" name="object 4"/>
          <p:cNvSpPr txBox="1"/>
          <p:nvPr/>
        </p:nvSpPr>
        <p:spPr>
          <a:xfrm>
            <a:off x="793676" y="2047119"/>
            <a:ext cx="10494935" cy="3753695"/>
          </a:xfrm>
          <a:prstGeom prst="rect">
            <a:avLst/>
          </a:prstGeom>
        </p:spPr>
        <p:txBody>
          <a:bodyPr vert="horz" wrap="square" lIns="0" tIns="9627" rIns="0" bIns="0" rtlCol="0">
            <a:spAutoFit/>
          </a:bodyPr>
          <a:lstStyle/>
          <a:p>
            <a:pPr marL="750137" indent="-285750">
              <a:spcBef>
                <a:spcPts val="76"/>
              </a:spcBef>
              <a:buFont typeface="Wingdings" panose="05000000000000000000" pitchFamily="2" charset="2"/>
              <a:buChar char="§"/>
              <a:tabLst>
                <a:tab pos="609171" algn="l"/>
              </a:tabLst>
            </a:pPr>
            <a:r>
              <a:rPr spc="91" dirty="0">
                <a:cs typeface="Microsoft Sans Serif"/>
              </a:rPr>
              <a:t>Added</a:t>
            </a:r>
            <a:r>
              <a:rPr spc="3" dirty="0">
                <a:cs typeface="Microsoft Sans Serif"/>
              </a:rPr>
              <a:t> </a:t>
            </a:r>
            <a:r>
              <a:rPr spc="-24" dirty="0">
                <a:cs typeface="Microsoft Sans Serif"/>
              </a:rPr>
              <a:t>a</a:t>
            </a:r>
            <a:r>
              <a:rPr spc="3" dirty="0">
                <a:cs typeface="Microsoft Sans Serif"/>
              </a:rPr>
              <a:t> </a:t>
            </a:r>
            <a:r>
              <a:rPr spc="112" dirty="0">
                <a:cs typeface="Microsoft Sans Serif"/>
              </a:rPr>
              <a:t>dropdown</a:t>
            </a:r>
            <a:r>
              <a:rPr spc="3" dirty="0">
                <a:cs typeface="Microsoft Sans Serif"/>
              </a:rPr>
              <a:t> </a:t>
            </a:r>
            <a:r>
              <a:rPr spc="58" dirty="0">
                <a:cs typeface="Microsoft Sans Serif"/>
              </a:rPr>
              <a:t>list</a:t>
            </a:r>
            <a:r>
              <a:rPr spc="6" dirty="0">
                <a:cs typeface="Microsoft Sans Serif"/>
              </a:rPr>
              <a:t> </a:t>
            </a:r>
            <a:r>
              <a:rPr spc="124" dirty="0">
                <a:cs typeface="Microsoft Sans Serif"/>
              </a:rPr>
              <a:t>to</a:t>
            </a:r>
            <a:r>
              <a:rPr spc="3" dirty="0">
                <a:cs typeface="Microsoft Sans Serif"/>
              </a:rPr>
              <a:t> </a:t>
            </a:r>
            <a:r>
              <a:rPr spc="55" dirty="0">
                <a:cs typeface="Microsoft Sans Serif"/>
              </a:rPr>
              <a:t>enable</a:t>
            </a:r>
            <a:r>
              <a:rPr spc="3" dirty="0">
                <a:cs typeface="Microsoft Sans Serif"/>
              </a:rPr>
              <a:t> </a:t>
            </a:r>
            <a:r>
              <a:rPr spc="55" dirty="0">
                <a:cs typeface="Microsoft Sans Serif"/>
              </a:rPr>
              <a:t>Launch</a:t>
            </a:r>
            <a:r>
              <a:rPr spc="6" dirty="0">
                <a:cs typeface="Microsoft Sans Serif"/>
              </a:rPr>
              <a:t> </a:t>
            </a:r>
            <a:r>
              <a:rPr spc="42" dirty="0">
                <a:cs typeface="Microsoft Sans Serif"/>
              </a:rPr>
              <a:t>Site</a:t>
            </a:r>
            <a:r>
              <a:rPr spc="3" dirty="0">
                <a:cs typeface="Microsoft Sans Serif"/>
              </a:rPr>
              <a:t> </a:t>
            </a:r>
            <a:r>
              <a:rPr spc="61" dirty="0">
                <a:cs typeface="Microsoft Sans Serif"/>
              </a:rPr>
              <a:t>selection.</a:t>
            </a:r>
            <a:endParaRPr dirty="0">
              <a:cs typeface="Microsoft Sans Serif"/>
            </a:endParaRPr>
          </a:p>
          <a:p>
            <a:pPr marL="7701">
              <a:spcBef>
                <a:spcPts val="2195"/>
              </a:spcBef>
            </a:pPr>
            <a:r>
              <a:rPr sz="2200" b="1" dirty="0">
                <a:solidFill>
                  <a:schemeClr val="accent3">
                    <a:lumMod val="25000"/>
                  </a:schemeClr>
                </a:solidFill>
                <a:latin typeface="Abadi"/>
              </a:rPr>
              <a:t>Pie Chart showing Success Launches (All Sites/Certain Site):</a:t>
            </a:r>
          </a:p>
          <a:p>
            <a:pPr marL="750522" marR="673862" indent="-285750">
              <a:lnSpc>
                <a:spcPct val="110800"/>
              </a:lnSpc>
              <a:spcBef>
                <a:spcPts val="955"/>
              </a:spcBef>
              <a:buFont typeface="Wingdings" panose="05000000000000000000" pitchFamily="2" charset="2"/>
              <a:buChar char="§"/>
              <a:tabLst>
                <a:tab pos="609171" algn="l"/>
              </a:tabLst>
            </a:pPr>
            <a:r>
              <a:rPr spc="91" dirty="0">
                <a:cs typeface="Microsoft Sans Serif"/>
              </a:rPr>
              <a:t>Added</a:t>
            </a:r>
            <a:r>
              <a:rPr spc="3" dirty="0">
                <a:cs typeface="Microsoft Sans Serif"/>
              </a:rPr>
              <a:t> </a:t>
            </a:r>
            <a:r>
              <a:rPr spc="-24" dirty="0">
                <a:cs typeface="Microsoft Sans Serif"/>
              </a:rPr>
              <a:t>a</a:t>
            </a:r>
            <a:r>
              <a:rPr spc="6" dirty="0">
                <a:cs typeface="Microsoft Sans Serif"/>
              </a:rPr>
              <a:t> </a:t>
            </a:r>
            <a:r>
              <a:rPr spc="76" dirty="0">
                <a:cs typeface="Microsoft Sans Serif"/>
              </a:rPr>
              <a:t>pie</a:t>
            </a:r>
            <a:r>
              <a:rPr spc="6" dirty="0">
                <a:cs typeface="Microsoft Sans Serif"/>
              </a:rPr>
              <a:t> </a:t>
            </a:r>
            <a:r>
              <a:rPr spc="88" dirty="0">
                <a:cs typeface="Microsoft Sans Serif"/>
              </a:rPr>
              <a:t>chart</a:t>
            </a:r>
            <a:r>
              <a:rPr spc="6" dirty="0">
                <a:cs typeface="Microsoft Sans Serif"/>
              </a:rPr>
              <a:t> </a:t>
            </a:r>
            <a:r>
              <a:rPr spc="124" dirty="0">
                <a:cs typeface="Microsoft Sans Serif"/>
              </a:rPr>
              <a:t>to</a:t>
            </a:r>
            <a:r>
              <a:rPr spc="3" dirty="0">
                <a:cs typeface="Microsoft Sans Serif"/>
              </a:rPr>
              <a:t> </a:t>
            </a:r>
            <a:r>
              <a:rPr spc="69" dirty="0">
                <a:cs typeface="Microsoft Sans Serif"/>
              </a:rPr>
              <a:t>show</a:t>
            </a:r>
            <a:r>
              <a:rPr spc="6" dirty="0">
                <a:cs typeface="Microsoft Sans Serif"/>
              </a:rPr>
              <a:t> </a:t>
            </a:r>
            <a:r>
              <a:rPr spc="88" dirty="0">
                <a:cs typeface="Microsoft Sans Serif"/>
              </a:rPr>
              <a:t>the</a:t>
            </a:r>
            <a:r>
              <a:rPr spc="6" dirty="0">
                <a:cs typeface="Microsoft Sans Serif"/>
              </a:rPr>
              <a:t> </a:t>
            </a:r>
            <a:r>
              <a:rPr spc="88" dirty="0">
                <a:cs typeface="Microsoft Sans Serif"/>
              </a:rPr>
              <a:t>total</a:t>
            </a:r>
            <a:r>
              <a:rPr spc="6" dirty="0">
                <a:cs typeface="Microsoft Sans Serif"/>
              </a:rPr>
              <a:t> </a:t>
            </a:r>
            <a:r>
              <a:rPr spc="58" dirty="0">
                <a:cs typeface="Microsoft Sans Serif"/>
              </a:rPr>
              <a:t>successful</a:t>
            </a:r>
            <a:r>
              <a:rPr spc="6" dirty="0">
                <a:cs typeface="Microsoft Sans Serif"/>
              </a:rPr>
              <a:t> </a:t>
            </a:r>
            <a:r>
              <a:rPr spc="55" dirty="0">
                <a:cs typeface="Microsoft Sans Serif"/>
              </a:rPr>
              <a:t>launches</a:t>
            </a:r>
            <a:r>
              <a:rPr spc="3" dirty="0">
                <a:cs typeface="Microsoft Sans Serif"/>
              </a:rPr>
              <a:t> </a:t>
            </a:r>
            <a:r>
              <a:rPr spc="109" dirty="0">
                <a:cs typeface="Microsoft Sans Serif"/>
              </a:rPr>
              <a:t>count</a:t>
            </a:r>
            <a:r>
              <a:rPr spc="6" dirty="0">
                <a:cs typeface="Microsoft Sans Serif"/>
              </a:rPr>
              <a:t> </a:t>
            </a:r>
            <a:r>
              <a:rPr spc="88" dirty="0">
                <a:cs typeface="Microsoft Sans Serif"/>
              </a:rPr>
              <a:t>for</a:t>
            </a:r>
            <a:r>
              <a:rPr spc="6" dirty="0">
                <a:cs typeface="Microsoft Sans Serif"/>
              </a:rPr>
              <a:t> </a:t>
            </a:r>
            <a:r>
              <a:rPr spc="30" dirty="0">
                <a:cs typeface="Microsoft Sans Serif"/>
              </a:rPr>
              <a:t>all</a:t>
            </a:r>
            <a:r>
              <a:rPr spc="6" dirty="0">
                <a:cs typeface="Microsoft Sans Serif"/>
              </a:rPr>
              <a:t> </a:t>
            </a:r>
            <a:r>
              <a:rPr spc="36" dirty="0">
                <a:cs typeface="Microsoft Sans Serif"/>
              </a:rPr>
              <a:t>sites</a:t>
            </a:r>
            <a:r>
              <a:rPr spc="3" dirty="0">
                <a:cs typeface="Microsoft Sans Serif"/>
              </a:rPr>
              <a:t> </a:t>
            </a:r>
            <a:r>
              <a:rPr spc="69" dirty="0">
                <a:cs typeface="Microsoft Sans Serif"/>
              </a:rPr>
              <a:t>and</a:t>
            </a:r>
            <a:r>
              <a:rPr spc="6" dirty="0">
                <a:cs typeface="Microsoft Sans Serif"/>
              </a:rPr>
              <a:t> </a:t>
            </a:r>
            <a:r>
              <a:rPr spc="88" dirty="0">
                <a:cs typeface="Microsoft Sans Serif"/>
              </a:rPr>
              <a:t>the </a:t>
            </a:r>
            <a:r>
              <a:rPr spc="-488" dirty="0">
                <a:cs typeface="Microsoft Sans Serif"/>
              </a:rPr>
              <a:t> </a:t>
            </a:r>
            <a:r>
              <a:rPr spc="36" dirty="0">
                <a:cs typeface="Microsoft Sans Serif"/>
              </a:rPr>
              <a:t>Success</a:t>
            </a:r>
            <a:r>
              <a:rPr spc="3" dirty="0">
                <a:cs typeface="Microsoft Sans Serif"/>
              </a:rPr>
              <a:t> </a:t>
            </a:r>
            <a:r>
              <a:rPr spc="18" dirty="0">
                <a:cs typeface="Microsoft Sans Serif"/>
              </a:rPr>
              <a:t>vs.</a:t>
            </a:r>
            <a:r>
              <a:rPr spc="3" dirty="0">
                <a:cs typeface="Microsoft Sans Serif"/>
              </a:rPr>
              <a:t> </a:t>
            </a:r>
            <a:r>
              <a:rPr spc="18" dirty="0">
                <a:cs typeface="Microsoft Sans Serif"/>
              </a:rPr>
              <a:t>Failed</a:t>
            </a:r>
            <a:r>
              <a:rPr spc="6" dirty="0">
                <a:cs typeface="Microsoft Sans Serif"/>
              </a:rPr>
              <a:t> </a:t>
            </a:r>
            <a:r>
              <a:rPr spc="88" dirty="0">
                <a:cs typeface="Microsoft Sans Serif"/>
              </a:rPr>
              <a:t>counts</a:t>
            </a:r>
            <a:r>
              <a:rPr spc="3" dirty="0">
                <a:cs typeface="Microsoft Sans Serif"/>
              </a:rPr>
              <a:t> </a:t>
            </a:r>
            <a:r>
              <a:rPr spc="88" dirty="0">
                <a:cs typeface="Microsoft Sans Serif"/>
              </a:rPr>
              <a:t>for</a:t>
            </a:r>
            <a:r>
              <a:rPr spc="3" dirty="0">
                <a:cs typeface="Microsoft Sans Serif"/>
              </a:rPr>
              <a:t> </a:t>
            </a:r>
            <a:r>
              <a:rPr spc="88" dirty="0">
                <a:cs typeface="Microsoft Sans Serif"/>
              </a:rPr>
              <a:t>the</a:t>
            </a:r>
            <a:r>
              <a:rPr spc="6" dirty="0">
                <a:cs typeface="Microsoft Sans Serif"/>
              </a:rPr>
              <a:t> </a:t>
            </a:r>
            <a:r>
              <a:rPr spc="39" dirty="0">
                <a:cs typeface="Microsoft Sans Serif"/>
              </a:rPr>
              <a:t>site,</a:t>
            </a:r>
            <a:r>
              <a:rPr spc="3" dirty="0">
                <a:cs typeface="Microsoft Sans Serif"/>
              </a:rPr>
              <a:t> </a:t>
            </a:r>
            <a:r>
              <a:rPr spc="94" dirty="0">
                <a:cs typeface="Microsoft Sans Serif"/>
              </a:rPr>
              <a:t>if</a:t>
            </a:r>
            <a:r>
              <a:rPr spc="6" dirty="0">
                <a:cs typeface="Microsoft Sans Serif"/>
              </a:rPr>
              <a:t> </a:t>
            </a:r>
            <a:r>
              <a:rPr spc="-24" dirty="0">
                <a:cs typeface="Microsoft Sans Serif"/>
              </a:rPr>
              <a:t>a</a:t>
            </a:r>
            <a:r>
              <a:rPr spc="3" dirty="0">
                <a:cs typeface="Microsoft Sans Serif"/>
              </a:rPr>
              <a:t> </a:t>
            </a:r>
            <a:r>
              <a:rPr spc="67" dirty="0">
                <a:cs typeface="Microsoft Sans Serif"/>
              </a:rPr>
              <a:t>speci</a:t>
            </a:r>
            <a:r>
              <a:rPr spc="67" dirty="0">
                <a:cs typeface="Times New Roman"/>
              </a:rPr>
              <a:t>f</a:t>
            </a:r>
            <a:r>
              <a:rPr spc="67" dirty="0">
                <a:cs typeface="Microsoft Sans Serif"/>
              </a:rPr>
              <a:t>ic</a:t>
            </a:r>
            <a:r>
              <a:rPr spc="3" dirty="0">
                <a:cs typeface="Microsoft Sans Serif"/>
              </a:rPr>
              <a:t> </a:t>
            </a:r>
            <a:r>
              <a:rPr spc="55" dirty="0">
                <a:cs typeface="Microsoft Sans Serif"/>
              </a:rPr>
              <a:t>Launch</a:t>
            </a:r>
            <a:r>
              <a:rPr spc="6" dirty="0">
                <a:cs typeface="Microsoft Sans Serif"/>
              </a:rPr>
              <a:t> </a:t>
            </a:r>
            <a:r>
              <a:rPr spc="42" dirty="0">
                <a:cs typeface="Microsoft Sans Serif"/>
              </a:rPr>
              <a:t>Site</a:t>
            </a:r>
            <a:r>
              <a:rPr spc="3" dirty="0">
                <a:cs typeface="Microsoft Sans Serif"/>
              </a:rPr>
              <a:t> </a:t>
            </a:r>
            <a:r>
              <a:rPr spc="24" dirty="0">
                <a:cs typeface="Microsoft Sans Serif"/>
              </a:rPr>
              <a:t>was</a:t>
            </a:r>
            <a:r>
              <a:rPr spc="6" dirty="0">
                <a:cs typeface="Microsoft Sans Serif"/>
              </a:rPr>
              <a:t> </a:t>
            </a:r>
            <a:r>
              <a:rPr spc="61" dirty="0">
                <a:cs typeface="Microsoft Sans Serif"/>
              </a:rPr>
              <a:t>selected.</a:t>
            </a:r>
            <a:endParaRPr dirty="0">
              <a:cs typeface="Microsoft Sans Serif"/>
            </a:endParaRPr>
          </a:p>
          <a:p>
            <a:pPr marL="7701">
              <a:spcBef>
                <a:spcPts val="2192"/>
              </a:spcBef>
            </a:pPr>
            <a:r>
              <a:rPr sz="2200" b="1" dirty="0">
                <a:solidFill>
                  <a:schemeClr val="accent3">
                    <a:lumMod val="25000"/>
                  </a:schemeClr>
                </a:solidFill>
                <a:latin typeface="Abadi"/>
              </a:rPr>
              <a:t>Slider of Payload Mass Range:</a:t>
            </a:r>
          </a:p>
          <a:p>
            <a:pPr marL="750137" indent="-285750">
              <a:spcBef>
                <a:spcPts val="1201"/>
              </a:spcBef>
              <a:buFont typeface="Wingdings" panose="05000000000000000000" pitchFamily="2" charset="2"/>
              <a:buChar char="§"/>
              <a:tabLst>
                <a:tab pos="609171" algn="l"/>
              </a:tabLst>
            </a:pPr>
            <a:r>
              <a:rPr spc="91" dirty="0">
                <a:cs typeface="Microsoft Sans Serif"/>
              </a:rPr>
              <a:t>Added</a:t>
            </a:r>
            <a:r>
              <a:rPr spc="3" dirty="0">
                <a:cs typeface="Microsoft Sans Serif"/>
              </a:rPr>
              <a:t> </a:t>
            </a:r>
            <a:r>
              <a:rPr spc="-24" dirty="0">
                <a:cs typeface="Microsoft Sans Serif"/>
              </a:rPr>
              <a:t>a</a:t>
            </a:r>
            <a:r>
              <a:rPr spc="3" dirty="0">
                <a:cs typeface="Microsoft Sans Serif"/>
              </a:rPr>
              <a:t> </a:t>
            </a:r>
            <a:r>
              <a:rPr spc="55" dirty="0">
                <a:cs typeface="Microsoft Sans Serif"/>
              </a:rPr>
              <a:t>slider</a:t>
            </a:r>
            <a:r>
              <a:rPr spc="6" dirty="0">
                <a:cs typeface="Microsoft Sans Serif"/>
              </a:rPr>
              <a:t> </a:t>
            </a:r>
            <a:r>
              <a:rPr spc="124" dirty="0">
                <a:cs typeface="Microsoft Sans Serif"/>
              </a:rPr>
              <a:t>to</a:t>
            </a:r>
            <a:r>
              <a:rPr spc="3" dirty="0">
                <a:cs typeface="Microsoft Sans Serif"/>
              </a:rPr>
              <a:t> </a:t>
            </a:r>
            <a:r>
              <a:rPr spc="61" dirty="0">
                <a:cs typeface="Microsoft Sans Serif"/>
              </a:rPr>
              <a:t>select</a:t>
            </a:r>
            <a:r>
              <a:rPr spc="6" dirty="0">
                <a:cs typeface="Microsoft Sans Serif"/>
              </a:rPr>
              <a:t> </a:t>
            </a:r>
            <a:r>
              <a:rPr spc="15" dirty="0">
                <a:cs typeface="Microsoft Sans Serif"/>
              </a:rPr>
              <a:t>Payload</a:t>
            </a:r>
            <a:r>
              <a:rPr spc="3" dirty="0">
                <a:cs typeface="Microsoft Sans Serif"/>
              </a:rPr>
              <a:t> </a:t>
            </a:r>
            <a:r>
              <a:rPr spc="52" dirty="0">
                <a:cs typeface="Microsoft Sans Serif"/>
              </a:rPr>
              <a:t>range.</a:t>
            </a:r>
            <a:endParaRPr dirty="0">
              <a:cs typeface="Microsoft Sans Serif"/>
            </a:endParaRPr>
          </a:p>
          <a:p>
            <a:pPr marL="7701">
              <a:spcBef>
                <a:spcPts val="2192"/>
              </a:spcBef>
            </a:pPr>
            <a:r>
              <a:rPr sz="2200" b="1" dirty="0">
                <a:solidFill>
                  <a:schemeClr val="accent3">
                    <a:lumMod val="25000"/>
                  </a:schemeClr>
                </a:solidFill>
                <a:latin typeface="Abadi"/>
              </a:rPr>
              <a:t>Scatter Chart of Payload Mass vs. Success Rate for the different Booster Versions:</a:t>
            </a:r>
          </a:p>
          <a:p>
            <a:pPr marL="750137" indent="-285750">
              <a:spcBef>
                <a:spcPts val="1201"/>
              </a:spcBef>
              <a:buFont typeface="Wingdings" panose="05000000000000000000" pitchFamily="2" charset="2"/>
              <a:buChar char="§"/>
              <a:tabLst>
                <a:tab pos="609171" algn="l"/>
              </a:tabLst>
            </a:pPr>
            <a:r>
              <a:rPr spc="91" dirty="0">
                <a:cs typeface="Microsoft Sans Serif"/>
              </a:rPr>
              <a:t>Added</a:t>
            </a:r>
            <a:r>
              <a:rPr spc="6" dirty="0">
                <a:cs typeface="Microsoft Sans Serif"/>
              </a:rPr>
              <a:t> </a:t>
            </a:r>
            <a:r>
              <a:rPr spc="-24" dirty="0">
                <a:cs typeface="Microsoft Sans Serif"/>
              </a:rPr>
              <a:t>a</a:t>
            </a:r>
            <a:r>
              <a:rPr spc="9" dirty="0">
                <a:cs typeface="Microsoft Sans Serif"/>
              </a:rPr>
              <a:t> </a:t>
            </a:r>
            <a:r>
              <a:rPr spc="69" dirty="0">
                <a:cs typeface="Microsoft Sans Serif"/>
              </a:rPr>
              <a:t>scatter</a:t>
            </a:r>
            <a:r>
              <a:rPr spc="6" dirty="0">
                <a:cs typeface="Microsoft Sans Serif"/>
              </a:rPr>
              <a:t> </a:t>
            </a:r>
            <a:r>
              <a:rPr spc="88" dirty="0">
                <a:cs typeface="Microsoft Sans Serif"/>
              </a:rPr>
              <a:t>chart</a:t>
            </a:r>
            <a:r>
              <a:rPr spc="9" dirty="0">
                <a:cs typeface="Microsoft Sans Serif"/>
              </a:rPr>
              <a:t> </a:t>
            </a:r>
            <a:r>
              <a:rPr spc="124" dirty="0">
                <a:cs typeface="Microsoft Sans Serif"/>
              </a:rPr>
              <a:t>to</a:t>
            </a:r>
            <a:r>
              <a:rPr spc="9" dirty="0">
                <a:cs typeface="Microsoft Sans Serif"/>
              </a:rPr>
              <a:t> </a:t>
            </a:r>
            <a:r>
              <a:rPr spc="69" dirty="0">
                <a:cs typeface="Microsoft Sans Serif"/>
              </a:rPr>
              <a:t>show</a:t>
            </a:r>
            <a:r>
              <a:rPr spc="6" dirty="0">
                <a:cs typeface="Microsoft Sans Serif"/>
              </a:rPr>
              <a:t> </a:t>
            </a:r>
            <a:r>
              <a:rPr spc="88" dirty="0">
                <a:cs typeface="Microsoft Sans Serif"/>
              </a:rPr>
              <a:t>the</a:t>
            </a:r>
            <a:r>
              <a:rPr spc="9" dirty="0">
                <a:cs typeface="Microsoft Sans Serif"/>
              </a:rPr>
              <a:t> </a:t>
            </a:r>
            <a:r>
              <a:rPr spc="76" dirty="0">
                <a:cs typeface="Microsoft Sans Serif"/>
              </a:rPr>
              <a:t>correlation</a:t>
            </a:r>
            <a:r>
              <a:rPr spc="9" dirty="0">
                <a:cs typeface="Microsoft Sans Serif"/>
              </a:rPr>
              <a:t> </a:t>
            </a:r>
            <a:r>
              <a:rPr spc="85" dirty="0">
                <a:cs typeface="Microsoft Sans Serif"/>
              </a:rPr>
              <a:t>between</a:t>
            </a:r>
            <a:r>
              <a:rPr spc="6" dirty="0">
                <a:cs typeface="Microsoft Sans Serif"/>
              </a:rPr>
              <a:t> </a:t>
            </a:r>
            <a:r>
              <a:rPr spc="15" dirty="0">
                <a:cs typeface="Microsoft Sans Serif"/>
              </a:rPr>
              <a:t>Payload</a:t>
            </a:r>
            <a:r>
              <a:rPr spc="9" dirty="0">
                <a:cs typeface="Microsoft Sans Serif"/>
              </a:rPr>
              <a:t> </a:t>
            </a:r>
            <a:r>
              <a:rPr spc="69" dirty="0">
                <a:cs typeface="Microsoft Sans Serif"/>
              </a:rPr>
              <a:t>and</a:t>
            </a:r>
            <a:r>
              <a:rPr spc="6" dirty="0">
                <a:cs typeface="Microsoft Sans Serif"/>
              </a:rPr>
              <a:t> </a:t>
            </a:r>
            <a:r>
              <a:rPr spc="55" dirty="0">
                <a:cs typeface="Microsoft Sans Serif"/>
              </a:rPr>
              <a:t>Launch</a:t>
            </a:r>
            <a:r>
              <a:rPr spc="9" dirty="0">
                <a:cs typeface="Microsoft Sans Serif"/>
              </a:rPr>
              <a:t> </a:t>
            </a:r>
            <a:r>
              <a:rPr spc="33" dirty="0" smtClean="0">
                <a:cs typeface="Microsoft Sans Serif"/>
              </a:rPr>
              <a:t>Success.</a:t>
            </a:r>
            <a:endParaRPr dirty="0">
              <a:cs typeface="Microsoft Sans Serif"/>
            </a:endParaRPr>
          </a:p>
        </p:txBody>
      </p:sp>
      <p:sp>
        <p:nvSpPr>
          <p:cNvPr id="8" name="Rectangle 7"/>
          <p:cNvSpPr/>
          <p:nvPr/>
        </p:nvSpPr>
        <p:spPr>
          <a:xfrm>
            <a:off x="652789" y="6299505"/>
            <a:ext cx="8731424"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GitHub URL: </a:t>
            </a:r>
            <a:r>
              <a:rPr lang="en-US" dirty="0">
                <a:solidFill>
                  <a:srgbClr val="0948CB"/>
                </a:solidFill>
                <a:latin typeface="Abadi" panose="020B0604020104020204" pitchFamily="34" charset="0"/>
              </a:rPr>
              <a:t>https://github.com/raj-sharma123/Applied-Data-Science-Capstone </a:t>
            </a:r>
            <a:endParaRPr lang="en-US" dirty="0">
              <a:solidFill>
                <a:srgbClr val="0948CB"/>
              </a:solidFill>
            </a:endParaRP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object 3"/>
          <p:cNvSpPr/>
          <p:nvPr/>
        </p:nvSpPr>
        <p:spPr>
          <a:xfrm>
            <a:off x="652790" y="1368529"/>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8"/>
                </a:lnTo>
                <a:lnTo>
                  <a:pt x="0" y="469857"/>
                </a:lnTo>
                <a:lnTo>
                  <a:pt x="0" y="2771690"/>
                </a:lnTo>
                <a:lnTo>
                  <a:pt x="864" y="2836649"/>
                </a:lnTo>
                <a:lnTo>
                  <a:pt x="3212" y="2892730"/>
                </a:lnTo>
                <a:lnTo>
                  <a:pt x="7783" y="2940820"/>
                </a:lnTo>
                <a:lnTo>
                  <a:pt x="15320" y="2981807"/>
                </a:lnTo>
                <a:lnTo>
                  <a:pt x="46497" y="3060935"/>
                </a:lnTo>
                <a:lnTo>
                  <a:pt x="72398" y="3101488"/>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8"/>
                </a:lnTo>
                <a:lnTo>
                  <a:pt x="3622186" y="3060935"/>
                </a:lnTo>
                <a:lnTo>
                  <a:pt x="3642120" y="3016580"/>
                </a:lnTo>
                <a:lnTo>
                  <a:pt x="3660900" y="2940820"/>
                </a:lnTo>
                <a:lnTo>
                  <a:pt x="3665471" y="2892730"/>
                </a:lnTo>
                <a:lnTo>
                  <a:pt x="3667819" y="2836649"/>
                </a:lnTo>
                <a:lnTo>
                  <a:pt x="3668684" y="2771690"/>
                </a:lnTo>
                <a:lnTo>
                  <a:pt x="3668684" y="469857"/>
                </a:lnTo>
                <a:lnTo>
                  <a:pt x="3667819" y="404898"/>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7" name="object 4"/>
          <p:cNvSpPr txBox="1"/>
          <p:nvPr/>
        </p:nvSpPr>
        <p:spPr>
          <a:xfrm>
            <a:off x="683700" y="1941917"/>
            <a:ext cx="2162908" cy="815105"/>
          </a:xfrm>
          <a:prstGeom prst="rect">
            <a:avLst/>
          </a:prstGeom>
        </p:spPr>
        <p:txBody>
          <a:bodyPr vert="horz" wrap="square" lIns="0" tIns="6931" rIns="0" bIns="0" rtlCol="0">
            <a:spAutoFit/>
          </a:bodyPr>
          <a:lstStyle/>
          <a:p>
            <a:pPr marL="7701" marR="3081" algn="ctr">
              <a:lnSpc>
                <a:spcPct val="111000"/>
              </a:lnSpc>
              <a:spcBef>
                <a:spcPts val="55"/>
              </a:spcBef>
            </a:pPr>
            <a:r>
              <a:rPr sz="1577" spc="82" dirty="0">
                <a:solidFill>
                  <a:prstClr val="black"/>
                </a:solidFill>
                <a:latin typeface="Microsoft Sans Serif"/>
                <a:cs typeface="Microsoft Sans Serif"/>
              </a:rPr>
              <a:t>Creating </a:t>
            </a:r>
            <a:r>
              <a:rPr sz="1577" spc="9" dirty="0">
                <a:solidFill>
                  <a:prstClr val="black"/>
                </a:solidFill>
                <a:latin typeface="Microsoft Sans Serif"/>
                <a:cs typeface="Microsoft Sans Serif"/>
              </a:rPr>
              <a:t>a </a:t>
            </a:r>
            <a:r>
              <a:rPr sz="1577" spc="61" dirty="0">
                <a:solidFill>
                  <a:prstClr val="black"/>
                </a:solidFill>
                <a:latin typeface="Microsoft Sans Serif"/>
                <a:cs typeface="Microsoft Sans Serif"/>
              </a:rPr>
              <a:t>NumPy </a:t>
            </a:r>
            <a:r>
              <a:rPr sz="1577" spc="64" dirty="0">
                <a:solidFill>
                  <a:prstClr val="black"/>
                </a:solidFill>
                <a:latin typeface="Microsoft Sans Serif"/>
                <a:cs typeface="Microsoft Sans Serif"/>
              </a:rPr>
              <a:t> </a:t>
            </a:r>
            <a:r>
              <a:rPr sz="1577" spc="58" dirty="0">
                <a:solidFill>
                  <a:prstClr val="black"/>
                </a:solidFill>
                <a:latin typeface="Microsoft Sans Serif"/>
                <a:cs typeface="Microsoft Sans Serif"/>
              </a:rPr>
              <a:t>array</a:t>
            </a:r>
            <a:r>
              <a:rPr sz="1577" spc="-52" dirty="0">
                <a:solidFill>
                  <a:prstClr val="black"/>
                </a:solidFill>
                <a:latin typeface="Microsoft Sans Serif"/>
                <a:cs typeface="Microsoft Sans Serif"/>
              </a:rPr>
              <a:t> </a:t>
            </a:r>
            <a:r>
              <a:rPr sz="1577" spc="121" dirty="0">
                <a:solidFill>
                  <a:prstClr val="black"/>
                </a:solidFill>
                <a:latin typeface="Microsoft Sans Serif"/>
                <a:cs typeface="Microsoft Sans Serif"/>
              </a:rPr>
              <a:t>from</a:t>
            </a:r>
            <a:r>
              <a:rPr sz="1577" spc="-49" dirty="0">
                <a:solidFill>
                  <a:prstClr val="black"/>
                </a:solidFill>
                <a:latin typeface="Microsoft Sans Serif"/>
                <a:cs typeface="Microsoft Sans Serif"/>
              </a:rPr>
              <a:t> </a:t>
            </a:r>
            <a:r>
              <a:rPr sz="1577" spc="97" dirty="0">
                <a:solidFill>
                  <a:prstClr val="black"/>
                </a:solidFill>
                <a:latin typeface="Microsoft Sans Serif"/>
                <a:cs typeface="Microsoft Sans Serif"/>
              </a:rPr>
              <a:t>the</a:t>
            </a:r>
            <a:r>
              <a:rPr sz="1577" spc="-49" dirty="0">
                <a:solidFill>
                  <a:prstClr val="black"/>
                </a:solidFill>
                <a:latin typeface="Microsoft Sans Serif"/>
                <a:cs typeface="Microsoft Sans Serif"/>
              </a:rPr>
              <a:t> </a:t>
            </a:r>
            <a:r>
              <a:rPr sz="1577" spc="106" dirty="0">
                <a:solidFill>
                  <a:prstClr val="black"/>
                </a:solidFill>
                <a:latin typeface="Microsoft Sans Serif"/>
                <a:cs typeface="Microsoft Sans Serif"/>
              </a:rPr>
              <a:t>column </a:t>
            </a:r>
            <a:r>
              <a:rPr sz="1577" spc="-409" dirty="0">
                <a:solidFill>
                  <a:prstClr val="black"/>
                </a:solidFill>
                <a:latin typeface="Microsoft Sans Serif"/>
                <a:cs typeface="Microsoft Sans Serif"/>
              </a:rPr>
              <a:t> </a:t>
            </a:r>
            <a:r>
              <a:rPr sz="1577" spc="67" dirty="0">
                <a:solidFill>
                  <a:prstClr val="black"/>
                </a:solidFill>
                <a:latin typeface="Microsoft Sans Serif"/>
                <a:cs typeface="Microsoft Sans Serif"/>
              </a:rPr>
              <a:t>“Class”</a:t>
            </a:r>
            <a:r>
              <a:rPr sz="1577" spc="-42" dirty="0">
                <a:solidFill>
                  <a:prstClr val="black"/>
                </a:solidFill>
                <a:latin typeface="Microsoft Sans Serif"/>
                <a:cs typeface="Microsoft Sans Serif"/>
              </a:rPr>
              <a:t> </a:t>
            </a:r>
            <a:r>
              <a:rPr sz="1577" spc="85" dirty="0">
                <a:solidFill>
                  <a:prstClr val="black"/>
                </a:solidFill>
                <a:latin typeface="Microsoft Sans Serif"/>
                <a:cs typeface="Microsoft Sans Serif"/>
              </a:rPr>
              <a:t>in</a:t>
            </a:r>
            <a:r>
              <a:rPr sz="1577" spc="-42" dirty="0">
                <a:solidFill>
                  <a:prstClr val="black"/>
                </a:solidFill>
                <a:latin typeface="Microsoft Sans Serif"/>
                <a:cs typeface="Microsoft Sans Serif"/>
              </a:rPr>
              <a:t> </a:t>
            </a:r>
            <a:r>
              <a:rPr sz="1577" spc="76" dirty="0">
                <a:solidFill>
                  <a:prstClr val="black"/>
                </a:solidFill>
                <a:latin typeface="Microsoft Sans Serif"/>
                <a:cs typeface="Microsoft Sans Serif"/>
              </a:rPr>
              <a:t>data</a:t>
            </a:r>
            <a:endParaRPr sz="1577">
              <a:solidFill>
                <a:prstClr val="black"/>
              </a:solidFill>
              <a:latin typeface="Microsoft Sans Serif"/>
              <a:cs typeface="Microsoft Sans Serif"/>
            </a:endParaRPr>
          </a:p>
        </p:txBody>
      </p:sp>
      <p:sp>
        <p:nvSpPr>
          <p:cNvPr id="8" name="object 5"/>
          <p:cNvSpPr/>
          <p:nvPr/>
        </p:nvSpPr>
        <p:spPr>
          <a:xfrm>
            <a:off x="3536972" y="1368529"/>
            <a:ext cx="2224902" cy="1965755"/>
          </a:xfrm>
          <a:custGeom>
            <a:avLst/>
            <a:gdLst/>
            <a:ahLst/>
            <a:cxnLst/>
            <a:rect l="l" t="t" r="r" b="b"/>
            <a:pathLst>
              <a:path w="3669029" h="3241675">
                <a:moveTo>
                  <a:pt x="3166800" y="0"/>
                </a:moveTo>
                <a:lnTo>
                  <a:pt x="501902" y="0"/>
                </a:lnTo>
                <a:lnTo>
                  <a:pt x="433018" y="113"/>
                </a:lnTo>
                <a:lnTo>
                  <a:pt x="373137" y="911"/>
                </a:lnTo>
                <a:lnTo>
                  <a:pt x="321439" y="3075"/>
                </a:lnTo>
                <a:lnTo>
                  <a:pt x="277108" y="7289"/>
                </a:lnTo>
                <a:lnTo>
                  <a:pt x="239324" y="14236"/>
                </a:lnTo>
                <a:lnTo>
                  <a:pt x="158608" y="47328"/>
                </a:lnTo>
                <a:lnTo>
                  <a:pt x="115137" y="77832"/>
                </a:lnTo>
                <a:lnTo>
                  <a:pt x="77718" y="115251"/>
                </a:lnTo>
                <a:lnTo>
                  <a:pt x="47214" y="158722"/>
                </a:lnTo>
                <a:lnTo>
                  <a:pt x="24487" y="207384"/>
                </a:lnTo>
                <a:lnTo>
                  <a:pt x="7175" y="277222"/>
                </a:lnTo>
                <a:lnTo>
                  <a:pt x="2961" y="321554"/>
                </a:lnTo>
                <a:lnTo>
                  <a:pt x="797" y="373251"/>
                </a:lnTo>
                <a:lnTo>
                  <a:pt x="0" y="433132"/>
                </a:lnTo>
                <a:lnTo>
                  <a:pt x="0" y="2808415"/>
                </a:lnTo>
                <a:lnTo>
                  <a:pt x="797" y="2868297"/>
                </a:lnTo>
                <a:lnTo>
                  <a:pt x="2961" y="2919994"/>
                </a:lnTo>
                <a:lnTo>
                  <a:pt x="7175" y="2964325"/>
                </a:lnTo>
                <a:lnTo>
                  <a:pt x="14122" y="3002109"/>
                </a:lnTo>
                <a:lnTo>
                  <a:pt x="47214" y="3082825"/>
                </a:lnTo>
                <a:lnTo>
                  <a:pt x="77718" y="3126296"/>
                </a:lnTo>
                <a:lnTo>
                  <a:pt x="115137" y="3163715"/>
                </a:lnTo>
                <a:lnTo>
                  <a:pt x="158608" y="3194220"/>
                </a:lnTo>
                <a:lnTo>
                  <a:pt x="207269" y="3216947"/>
                </a:lnTo>
                <a:lnTo>
                  <a:pt x="277108" y="3234259"/>
                </a:lnTo>
                <a:lnTo>
                  <a:pt x="321439" y="3238473"/>
                </a:lnTo>
                <a:lnTo>
                  <a:pt x="373137" y="3240637"/>
                </a:lnTo>
                <a:lnTo>
                  <a:pt x="433018" y="3241434"/>
                </a:lnTo>
                <a:lnTo>
                  <a:pt x="501902" y="3241548"/>
                </a:lnTo>
                <a:lnTo>
                  <a:pt x="3166800" y="3241548"/>
                </a:lnTo>
                <a:lnTo>
                  <a:pt x="3235684" y="3241434"/>
                </a:lnTo>
                <a:lnTo>
                  <a:pt x="3295566" y="3240637"/>
                </a:lnTo>
                <a:lnTo>
                  <a:pt x="3347263" y="3238473"/>
                </a:lnTo>
                <a:lnTo>
                  <a:pt x="3391594" y="3234259"/>
                </a:lnTo>
                <a:lnTo>
                  <a:pt x="3429378" y="3227311"/>
                </a:lnTo>
                <a:lnTo>
                  <a:pt x="3510094" y="3194220"/>
                </a:lnTo>
                <a:lnTo>
                  <a:pt x="3553565" y="3163715"/>
                </a:lnTo>
                <a:lnTo>
                  <a:pt x="3590984" y="3126296"/>
                </a:lnTo>
                <a:lnTo>
                  <a:pt x="3621488" y="3082825"/>
                </a:lnTo>
                <a:lnTo>
                  <a:pt x="3644215" y="3034164"/>
                </a:lnTo>
                <a:lnTo>
                  <a:pt x="3661528" y="2964325"/>
                </a:lnTo>
                <a:lnTo>
                  <a:pt x="3665742" y="2919994"/>
                </a:lnTo>
                <a:lnTo>
                  <a:pt x="3667906" y="2868297"/>
                </a:lnTo>
                <a:lnTo>
                  <a:pt x="3668703" y="2808415"/>
                </a:lnTo>
                <a:lnTo>
                  <a:pt x="3668703" y="433132"/>
                </a:lnTo>
                <a:lnTo>
                  <a:pt x="3667906" y="373251"/>
                </a:lnTo>
                <a:lnTo>
                  <a:pt x="3665742" y="321554"/>
                </a:lnTo>
                <a:lnTo>
                  <a:pt x="3661528" y="277222"/>
                </a:lnTo>
                <a:lnTo>
                  <a:pt x="3654580" y="239438"/>
                </a:lnTo>
                <a:lnTo>
                  <a:pt x="3621488" y="158722"/>
                </a:lnTo>
                <a:lnTo>
                  <a:pt x="3590984" y="115251"/>
                </a:lnTo>
                <a:lnTo>
                  <a:pt x="3553565" y="77832"/>
                </a:lnTo>
                <a:lnTo>
                  <a:pt x="3510094" y="47328"/>
                </a:lnTo>
                <a:lnTo>
                  <a:pt x="3461433" y="24601"/>
                </a:lnTo>
                <a:lnTo>
                  <a:pt x="3391594" y="7289"/>
                </a:lnTo>
                <a:lnTo>
                  <a:pt x="3347263" y="3075"/>
                </a:lnTo>
                <a:lnTo>
                  <a:pt x="3295566" y="911"/>
                </a:lnTo>
                <a:lnTo>
                  <a:pt x="3235684" y="113"/>
                </a:lnTo>
                <a:lnTo>
                  <a:pt x="3166800" y="0"/>
                </a:lnTo>
                <a:close/>
              </a:path>
            </a:pathLst>
          </a:custGeom>
          <a:solidFill>
            <a:srgbClr val="D5D5D5"/>
          </a:solidFill>
        </p:spPr>
        <p:txBody>
          <a:bodyPr wrap="square" lIns="0" tIns="0" rIns="0" bIns="0" rtlCol="0"/>
          <a:lstStyle/>
          <a:p>
            <a:endParaRPr sz="1092">
              <a:solidFill>
                <a:prstClr val="black"/>
              </a:solidFill>
            </a:endParaRPr>
          </a:p>
        </p:txBody>
      </p:sp>
      <p:sp>
        <p:nvSpPr>
          <p:cNvPr id="9" name="object 6"/>
          <p:cNvSpPr txBox="1"/>
          <p:nvPr/>
        </p:nvSpPr>
        <p:spPr>
          <a:xfrm>
            <a:off x="3622951" y="1672259"/>
            <a:ext cx="2052779" cy="1353842"/>
          </a:xfrm>
          <a:prstGeom prst="rect">
            <a:avLst/>
          </a:prstGeom>
        </p:spPr>
        <p:txBody>
          <a:bodyPr vert="horz" wrap="square" lIns="0" tIns="6931" rIns="0" bIns="0" rtlCol="0">
            <a:spAutoFit/>
          </a:bodyPr>
          <a:lstStyle/>
          <a:p>
            <a:pPr marL="7701" marR="3081" algn="ctr">
              <a:lnSpc>
                <a:spcPct val="111000"/>
              </a:lnSpc>
              <a:spcBef>
                <a:spcPts val="55"/>
              </a:spcBef>
            </a:pPr>
            <a:r>
              <a:rPr sz="1577" spc="73" dirty="0">
                <a:solidFill>
                  <a:prstClr val="black"/>
                </a:solidFill>
                <a:latin typeface="Microsoft Sans Serif"/>
                <a:cs typeface="Microsoft Sans Serif"/>
              </a:rPr>
              <a:t>Standardizing </a:t>
            </a:r>
            <a:r>
              <a:rPr sz="1577" spc="97" dirty="0">
                <a:solidFill>
                  <a:prstClr val="black"/>
                </a:solidFill>
                <a:latin typeface="Microsoft Sans Serif"/>
                <a:cs typeface="Microsoft Sans Serif"/>
              </a:rPr>
              <a:t>the </a:t>
            </a:r>
            <a:r>
              <a:rPr sz="1577" spc="100" dirty="0">
                <a:solidFill>
                  <a:prstClr val="black"/>
                </a:solidFill>
                <a:latin typeface="Microsoft Sans Serif"/>
                <a:cs typeface="Microsoft Sans Serif"/>
              </a:rPr>
              <a:t> </a:t>
            </a:r>
            <a:r>
              <a:rPr sz="1577" spc="76" dirty="0">
                <a:solidFill>
                  <a:prstClr val="black"/>
                </a:solidFill>
                <a:latin typeface="Microsoft Sans Serif"/>
                <a:cs typeface="Microsoft Sans Serif"/>
              </a:rPr>
              <a:t>data </a:t>
            </a:r>
            <a:r>
              <a:rPr sz="1577" spc="121" dirty="0">
                <a:solidFill>
                  <a:prstClr val="black"/>
                </a:solidFill>
                <a:latin typeface="Microsoft Sans Serif"/>
                <a:cs typeface="Microsoft Sans Serif"/>
              </a:rPr>
              <a:t>with </a:t>
            </a:r>
            <a:r>
              <a:rPr sz="1577" spc="124" dirty="0">
                <a:solidFill>
                  <a:prstClr val="black"/>
                </a:solidFill>
                <a:latin typeface="Microsoft Sans Serif"/>
                <a:cs typeface="Microsoft Sans Serif"/>
              </a:rPr>
              <a:t> </a:t>
            </a:r>
            <a:r>
              <a:rPr sz="1577" spc="58" dirty="0">
                <a:solidFill>
                  <a:prstClr val="black"/>
                </a:solidFill>
                <a:latin typeface="Microsoft Sans Serif"/>
                <a:cs typeface="Microsoft Sans Serif"/>
              </a:rPr>
              <a:t>StandardScaler,</a:t>
            </a:r>
            <a:r>
              <a:rPr sz="1577" spc="-82" dirty="0">
                <a:solidFill>
                  <a:prstClr val="black"/>
                </a:solidFill>
                <a:latin typeface="Microsoft Sans Serif"/>
                <a:cs typeface="Microsoft Sans Serif"/>
              </a:rPr>
              <a:t> </a:t>
            </a:r>
            <a:r>
              <a:rPr sz="1577" spc="97" dirty="0">
                <a:solidFill>
                  <a:prstClr val="black"/>
                </a:solidFill>
                <a:latin typeface="Microsoft Sans Serif"/>
                <a:cs typeface="Microsoft Sans Serif"/>
              </a:rPr>
              <a:t>then </a:t>
            </a:r>
            <a:r>
              <a:rPr sz="1577" spc="-409" dirty="0">
                <a:solidFill>
                  <a:prstClr val="black"/>
                </a:solidFill>
                <a:latin typeface="Microsoft Sans Serif"/>
                <a:cs typeface="Microsoft Sans Serif"/>
              </a:rPr>
              <a:t> </a:t>
            </a:r>
            <a:r>
              <a:rPr sz="1577" spc="97" dirty="0">
                <a:solidFill>
                  <a:prstClr val="black"/>
                </a:solidFill>
                <a:latin typeface="Verdana"/>
                <a:cs typeface="Verdana"/>
              </a:rPr>
              <a:t>f</a:t>
            </a:r>
            <a:r>
              <a:rPr sz="1577" spc="97" dirty="0">
                <a:solidFill>
                  <a:prstClr val="black"/>
                </a:solidFill>
                <a:latin typeface="Microsoft Sans Serif"/>
                <a:cs typeface="Microsoft Sans Serif"/>
              </a:rPr>
              <a:t>itting </a:t>
            </a:r>
            <a:r>
              <a:rPr sz="1577" spc="79" dirty="0">
                <a:solidFill>
                  <a:prstClr val="black"/>
                </a:solidFill>
                <a:latin typeface="Microsoft Sans Serif"/>
                <a:cs typeface="Microsoft Sans Serif"/>
              </a:rPr>
              <a:t>and </a:t>
            </a:r>
            <a:r>
              <a:rPr sz="1577" spc="82" dirty="0">
                <a:solidFill>
                  <a:prstClr val="black"/>
                </a:solidFill>
                <a:latin typeface="Microsoft Sans Serif"/>
                <a:cs typeface="Microsoft Sans Serif"/>
              </a:rPr>
              <a:t> </a:t>
            </a:r>
            <a:r>
              <a:rPr sz="1577" spc="94" dirty="0">
                <a:solidFill>
                  <a:prstClr val="black"/>
                </a:solidFill>
                <a:latin typeface="Microsoft Sans Serif"/>
                <a:cs typeface="Microsoft Sans Serif"/>
              </a:rPr>
              <a:t>transforming</a:t>
            </a:r>
            <a:r>
              <a:rPr sz="1577" spc="-45" dirty="0">
                <a:solidFill>
                  <a:prstClr val="black"/>
                </a:solidFill>
                <a:latin typeface="Microsoft Sans Serif"/>
                <a:cs typeface="Microsoft Sans Serif"/>
              </a:rPr>
              <a:t> </a:t>
            </a:r>
            <a:r>
              <a:rPr sz="1577" spc="112" dirty="0">
                <a:solidFill>
                  <a:prstClr val="black"/>
                </a:solidFill>
                <a:latin typeface="Microsoft Sans Serif"/>
                <a:cs typeface="Microsoft Sans Serif"/>
              </a:rPr>
              <a:t>it</a:t>
            </a:r>
            <a:endParaRPr sz="1577">
              <a:solidFill>
                <a:prstClr val="black"/>
              </a:solidFill>
              <a:latin typeface="Microsoft Sans Serif"/>
              <a:cs typeface="Microsoft Sans Serif"/>
            </a:endParaRPr>
          </a:p>
        </p:txBody>
      </p:sp>
      <p:sp>
        <p:nvSpPr>
          <p:cNvPr id="10" name="object 7"/>
          <p:cNvSpPr/>
          <p:nvPr/>
        </p:nvSpPr>
        <p:spPr>
          <a:xfrm>
            <a:off x="6421161" y="1368529"/>
            <a:ext cx="2224902" cy="1965755"/>
          </a:xfrm>
          <a:custGeom>
            <a:avLst/>
            <a:gdLst/>
            <a:ahLst/>
            <a:cxnLst/>
            <a:rect l="l" t="t" r="r" b="b"/>
            <a:pathLst>
              <a:path w="3669030" h="3241675">
                <a:moveTo>
                  <a:pt x="3166805" y="0"/>
                </a:moveTo>
                <a:lnTo>
                  <a:pt x="501902" y="0"/>
                </a:lnTo>
                <a:lnTo>
                  <a:pt x="433018" y="113"/>
                </a:lnTo>
                <a:lnTo>
                  <a:pt x="373136" y="911"/>
                </a:lnTo>
                <a:lnTo>
                  <a:pt x="321439" y="3075"/>
                </a:lnTo>
                <a:lnTo>
                  <a:pt x="277107" y="7289"/>
                </a:lnTo>
                <a:lnTo>
                  <a:pt x="239324" y="14236"/>
                </a:lnTo>
                <a:lnTo>
                  <a:pt x="158609" y="47328"/>
                </a:lnTo>
                <a:lnTo>
                  <a:pt x="115136" y="77832"/>
                </a:lnTo>
                <a:lnTo>
                  <a:pt x="77716" y="115251"/>
                </a:lnTo>
                <a:lnTo>
                  <a:pt x="47210" y="158722"/>
                </a:lnTo>
                <a:lnTo>
                  <a:pt x="24482" y="207384"/>
                </a:lnTo>
                <a:lnTo>
                  <a:pt x="7173" y="277222"/>
                </a:lnTo>
                <a:lnTo>
                  <a:pt x="2960" y="321554"/>
                </a:lnTo>
                <a:lnTo>
                  <a:pt x="797" y="373251"/>
                </a:lnTo>
                <a:lnTo>
                  <a:pt x="0" y="433132"/>
                </a:lnTo>
                <a:lnTo>
                  <a:pt x="0" y="2808415"/>
                </a:lnTo>
                <a:lnTo>
                  <a:pt x="797" y="2868297"/>
                </a:lnTo>
                <a:lnTo>
                  <a:pt x="2960" y="2919994"/>
                </a:lnTo>
                <a:lnTo>
                  <a:pt x="7173" y="2964325"/>
                </a:lnTo>
                <a:lnTo>
                  <a:pt x="14119" y="3002109"/>
                </a:lnTo>
                <a:lnTo>
                  <a:pt x="47210" y="3082825"/>
                </a:lnTo>
                <a:lnTo>
                  <a:pt x="77716" y="3126296"/>
                </a:lnTo>
                <a:lnTo>
                  <a:pt x="115136" y="3163715"/>
                </a:lnTo>
                <a:lnTo>
                  <a:pt x="158609" y="3194220"/>
                </a:lnTo>
                <a:lnTo>
                  <a:pt x="207272" y="3216947"/>
                </a:lnTo>
                <a:lnTo>
                  <a:pt x="277107" y="3234259"/>
                </a:lnTo>
                <a:lnTo>
                  <a:pt x="321439" y="3238473"/>
                </a:lnTo>
                <a:lnTo>
                  <a:pt x="373136" y="3240637"/>
                </a:lnTo>
                <a:lnTo>
                  <a:pt x="433018" y="3241434"/>
                </a:lnTo>
                <a:lnTo>
                  <a:pt x="501902" y="3241548"/>
                </a:lnTo>
                <a:lnTo>
                  <a:pt x="3166805" y="3241548"/>
                </a:lnTo>
                <a:lnTo>
                  <a:pt x="3235688" y="3241434"/>
                </a:lnTo>
                <a:lnTo>
                  <a:pt x="3295568" y="3240637"/>
                </a:lnTo>
                <a:lnTo>
                  <a:pt x="3347264" y="3238473"/>
                </a:lnTo>
                <a:lnTo>
                  <a:pt x="3391595" y="3234259"/>
                </a:lnTo>
                <a:lnTo>
                  <a:pt x="3429379" y="3227311"/>
                </a:lnTo>
                <a:lnTo>
                  <a:pt x="3510096" y="3194220"/>
                </a:lnTo>
                <a:lnTo>
                  <a:pt x="3553567" y="3163715"/>
                </a:lnTo>
                <a:lnTo>
                  <a:pt x="3590984" y="3126296"/>
                </a:lnTo>
                <a:lnTo>
                  <a:pt x="3621487" y="3082825"/>
                </a:lnTo>
                <a:lnTo>
                  <a:pt x="3644214" y="3034164"/>
                </a:lnTo>
                <a:lnTo>
                  <a:pt x="3661530" y="2964325"/>
                </a:lnTo>
                <a:lnTo>
                  <a:pt x="3665745" y="2919994"/>
                </a:lnTo>
                <a:lnTo>
                  <a:pt x="3667910" y="2868297"/>
                </a:lnTo>
                <a:lnTo>
                  <a:pt x="3668707" y="2808415"/>
                </a:lnTo>
                <a:lnTo>
                  <a:pt x="3668707" y="433132"/>
                </a:lnTo>
                <a:lnTo>
                  <a:pt x="3667910" y="373251"/>
                </a:lnTo>
                <a:lnTo>
                  <a:pt x="3665745" y="321554"/>
                </a:lnTo>
                <a:lnTo>
                  <a:pt x="3661530" y="277222"/>
                </a:lnTo>
                <a:lnTo>
                  <a:pt x="3654581" y="239438"/>
                </a:lnTo>
                <a:lnTo>
                  <a:pt x="3621487" y="158722"/>
                </a:lnTo>
                <a:lnTo>
                  <a:pt x="3590984" y="115251"/>
                </a:lnTo>
                <a:lnTo>
                  <a:pt x="3553567" y="77832"/>
                </a:lnTo>
                <a:lnTo>
                  <a:pt x="3510096" y="47328"/>
                </a:lnTo>
                <a:lnTo>
                  <a:pt x="3461435" y="24601"/>
                </a:lnTo>
                <a:lnTo>
                  <a:pt x="3391595" y="7289"/>
                </a:lnTo>
                <a:lnTo>
                  <a:pt x="3347264" y="3075"/>
                </a:lnTo>
                <a:lnTo>
                  <a:pt x="3295568" y="911"/>
                </a:lnTo>
                <a:lnTo>
                  <a:pt x="3235688" y="113"/>
                </a:lnTo>
                <a:lnTo>
                  <a:pt x="3166805" y="0"/>
                </a:lnTo>
                <a:close/>
              </a:path>
            </a:pathLst>
          </a:custGeom>
          <a:solidFill>
            <a:srgbClr val="D5D5D5"/>
          </a:solidFill>
        </p:spPr>
        <p:txBody>
          <a:bodyPr wrap="square" lIns="0" tIns="0" rIns="0" bIns="0" rtlCol="0"/>
          <a:lstStyle/>
          <a:p>
            <a:endParaRPr sz="1092">
              <a:solidFill>
                <a:prstClr val="black"/>
              </a:solidFill>
            </a:endParaRPr>
          </a:p>
        </p:txBody>
      </p:sp>
      <p:sp>
        <p:nvSpPr>
          <p:cNvPr id="11" name="object 8"/>
          <p:cNvSpPr txBox="1"/>
          <p:nvPr/>
        </p:nvSpPr>
        <p:spPr>
          <a:xfrm>
            <a:off x="6478898" y="1672259"/>
            <a:ext cx="2109383" cy="1353842"/>
          </a:xfrm>
          <a:prstGeom prst="rect">
            <a:avLst/>
          </a:prstGeom>
        </p:spPr>
        <p:txBody>
          <a:bodyPr vert="horz" wrap="square" lIns="0" tIns="6931" rIns="0" bIns="0" rtlCol="0">
            <a:spAutoFit/>
          </a:bodyPr>
          <a:lstStyle/>
          <a:p>
            <a:pPr marL="7701" marR="3081" algn="ctr">
              <a:lnSpc>
                <a:spcPct val="111000"/>
              </a:lnSpc>
              <a:spcBef>
                <a:spcPts val="55"/>
              </a:spcBef>
            </a:pPr>
            <a:r>
              <a:rPr sz="1577" spc="94" dirty="0">
                <a:solidFill>
                  <a:prstClr val="black"/>
                </a:solidFill>
                <a:latin typeface="Microsoft Sans Serif"/>
                <a:cs typeface="Microsoft Sans Serif"/>
              </a:rPr>
              <a:t>Splitting</a:t>
            </a:r>
            <a:r>
              <a:rPr sz="1577" spc="-49" dirty="0">
                <a:solidFill>
                  <a:prstClr val="black"/>
                </a:solidFill>
                <a:latin typeface="Microsoft Sans Serif"/>
                <a:cs typeface="Microsoft Sans Serif"/>
              </a:rPr>
              <a:t> </a:t>
            </a:r>
            <a:r>
              <a:rPr sz="1577" spc="97" dirty="0">
                <a:solidFill>
                  <a:prstClr val="black"/>
                </a:solidFill>
                <a:latin typeface="Microsoft Sans Serif"/>
                <a:cs typeface="Microsoft Sans Serif"/>
              </a:rPr>
              <a:t>the</a:t>
            </a:r>
            <a:r>
              <a:rPr sz="1577" spc="-45" dirty="0">
                <a:solidFill>
                  <a:prstClr val="black"/>
                </a:solidFill>
                <a:latin typeface="Microsoft Sans Serif"/>
                <a:cs typeface="Microsoft Sans Serif"/>
              </a:rPr>
              <a:t> </a:t>
            </a:r>
            <a:r>
              <a:rPr sz="1577" spc="76" dirty="0">
                <a:solidFill>
                  <a:prstClr val="black"/>
                </a:solidFill>
                <a:latin typeface="Microsoft Sans Serif"/>
                <a:cs typeface="Microsoft Sans Serif"/>
              </a:rPr>
              <a:t>data</a:t>
            </a:r>
            <a:r>
              <a:rPr sz="1577" spc="-45" dirty="0">
                <a:solidFill>
                  <a:prstClr val="black"/>
                </a:solidFill>
                <a:latin typeface="Microsoft Sans Serif"/>
                <a:cs typeface="Microsoft Sans Serif"/>
              </a:rPr>
              <a:t> </a:t>
            </a:r>
            <a:r>
              <a:rPr sz="1577" spc="103" dirty="0">
                <a:solidFill>
                  <a:prstClr val="black"/>
                </a:solidFill>
                <a:latin typeface="Microsoft Sans Serif"/>
                <a:cs typeface="Microsoft Sans Serif"/>
              </a:rPr>
              <a:t>into </a:t>
            </a:r>
            <a:r>
              <a:rPr sz="1577" spc="-409" dirty="0">
                <a:solidFill>
                  <a:prstClr val="black"/>
                </a:solidFill>
                <a:latin typeface="Microsoft Sans Serif"/>
                <a:cs typeface="Microsoft Sans Serif"/>
              </a:rPr>
              <a:t> </a:t>
            </a:r>
            <a:r>
              <a:rPr sz="1577" spc="91" dirty="0">
                <a:solidFill>
                  <a:prstClr val="black"/>
                </a:solidFill>
                <a:latin typeface="Microsoft Sans Serif"/>
                <a:cs typeface="Microsoft Sans Serif"/>
              </a:rPr>
              <a:t>training </a:t>
            </a:r>
            <a:r>
              <a:rPr sz="1577" spc="79" dirty="0">
                <a:solidFill>
                  <a:prstClr val="black"/>
                </a:solidFill>
                <a:latin typeface="Microsoft Sans Serif"/>
                <a:cs typeface="Microsoft Sans Serif"/>
              </a:rPr>
              <a:t>and </a:t>
            </a:r>
            <a:r>
              <a:rPr sz="1577" spc="94" dirty="0">
                <a:solidFill>
                  <a:prstClr val="black"/>
                </a:solidFill>
                <a:latin typeface="Microsoft Sans Serif"/>
                <a:cs typeface="Microsoft Sans Serif"/>
              </a:rPr>
              <a:t>testing </a:t>
            </a:r>
            <a:r>
              <a:rPr sz="1577" spc="97" dirty="0">
                <a:solidFill>
                  <a:prstClr val="black"/>
                </a:solidFill>
                <a:latin typeface="Microsoft Sans Serif"/>
                <a:cs typeface="Microsoft Sans Serif"/>
              </a:rPr>
              <a:t> </a:t>
            </a:r>
            <a:r>
              <a:rPr sz="1577" spc="52" dirty="0">
                <a:solidFill>
                  <a:prstClr val="black"/>
                </a:solidFill>
                <a:latin typeface="Microsoft Sans Serif"/>
                <a:cs typeface="Microsoft Sans Serif"/>
              </a:rPr>
              <a:t>sets </a:t>
            </a:r>
            <a:r>
              <a:rPr sz="1577" spc="121" dirty="0">
                <a:solidFill>
                  <a:prstClr val="black"/>
                </a:solidFill>
                <a:latin typeface="Microsoft Sans Serif"/>
                <a:cs typeface="Microsoft Sans Serif"/>
              </a:rPr>
              <a:t>with </a:t>
            </a:r>
            <a:r>
              <a:rPr sz="1577" spc="124" dirty="0">
                <a:solidFill>
                  <a:prstClr val="black"/>
                </a:solidFill>
                <a:latin typeface="Microsoft Sans Serif"/>
                <a:cs typeface="Microsoft Sans Serif"/>
              </a:rPr>
              <a:t> </a:t>
            </a:r>
            <a:r>
              <a:rPr sz="1577" spc="49" dirty="0">
                <a:solidFill>
                  <a:prstClr val="black"/>
                </a:solidFill>
                <a:latin typeface="Microsoft Sans Serif"/>
                <a:cs typeface="Microsoft Sans Serif"/>
              </a:rPr>
              <a:t>train_test_split </a:t>
            </a:r>
            <a:r>
              <a:rPr sz="1577" spc="52" dirty="0">
                <a:solidFill>
                  <a:prstClr val="black"/>
                </a:solidFill>
                <a:latin typeface="Microsoft Sans Serif"/>
                <a:cs typeface="Microsoft Sans Serif"/>
              </a:rPr>
              <a:t> </a:t>
            </a:r>
            <a:r>
              <a:rPr sz="1577" spc="109" dirty="0">
                <a:solidFill>
                  <a:prstClr val="black"/>
                </a:solidFill>
                <a:latin typeface="Microsoft Sans Serif"/>
                <a:cs typeface="Microsoft Sans Serif"/>
              </a:rPr>
              <a:t>function</a:t>
            </a:r>
            <a:endParaRPr sz="1577">
              <a:solidFill>
                <a:prstClr val="black"/>
              </a:solidFill>
              <a:latin typeface="Microsoft Sans Serif"/>
              <a:cs typeface="Microsoft Sans Serif"/>
            </a:endParaRPr>
          </a:p>
        </p:txBody>
      </p:sp>
      <p:sp>
        <p:nvSpPr>
          <p:cNvPr id="12" name="object 9"/>
          <p:cNvSpPr/>
          <p:nvPr/>
        </p:nvSpPr>
        <p:spPr>
          <a:xfrm>
            <a:off x="9305350" y="1368529"/>
            <a:ext cx="2224902" cy="1965755"/>
          </a:xfrm>
          <a:custGeom>
            <a:avLst/>
            <a:gdLst/>
            <a:ahLst/>
            <a:cxnLst/>
            <a:rect l="l" t="t" r="r" b="b"/>
            <a:pathLst>
              <a:path w="3669030" h="3241675">
                <a:moveTo>
                  <a:pt x="3166794" y="0"/>
                </a:moveTo>
                <a:lnTo>
                  <a:pt x="501902" y="0"/>
                </a:lnTo>
                <a:lnTo>
                  <a:pt x="433018" y="113"/>
                </a:lnTo>
                <a:lnTo>
                  <a:pt x="373136" y="911"/>
                </a:lnTo>
                <a:lnTo>
                  <a:pt x="321437" y="3075"/>
                </a:lnTo>
                <a:lnTo>
                  <a:pt x="277104" y="7289"/>
                </a:lnTo>
                <a:lnTo>
                  <a:pt x="239318" y="14236"/>
                </a:lnTo>
                <a:lnTo>
                  <a:pt x="158604" y="47328"/>
                </a:lnTo>
                <a:lnTo>
                  <a:pt x="115134" y="77832"/>
                </a:lnTo>
                <a:lnTo>
                  <a:pt x="77715" y="115251"/>
                </a:lnTo>
                <a:lnTo>
                  <a:pt x="47210" y="158722"/>
                </a:lnTo>
                <a:lnTo>
                  <a:pt x="24482" y="207384"/>
                </a:lnTo>
                <a:lnTo>
                  <a:pt x="7173" y="277222"/>
                </a:lnTo>
                <a:lnTo>
                  <a:pt x="2960" y="321554"/>
                </a:lnTo>
                <a:lnTo>
                  <a:pt x="797" y="373251"/>
                </a:lnTo>
                <a:lnTo>
                  <a:pt x="0" y="433132"/>
                </a:lnTo>
                <a:lnTo>
                  <a:pt x="0" y="2808415"/>
                </a:lnTo>
                <a:lnTo>
                  <a:pt x="797" y="2868297"/>
                </a:lnTo>
                <a:lnTo>
                  <a:pt x="2960" y="2919994"/>
                </a:lnTo>
                <a:lnTo>
                  <a:pt x="7173" y="2964325"/>
                </a:lnTo>
                <a:lnTo>
                  <a:pt x="14119" y="3002109"/>
                </a:lnTo>
                <a:lnTo>
                  <a:pt x="47210" y="3082825"/>
                </a:lnTo>
                <a:lnTo>
                  <a:pt x="77715" y="3126296"/>
                </a:lnTo>
                <a:lnTo>
                  <a:pt x="115134" y="3163715"/>
                </a:lnTo>
                <a:lnTo>
                  <a:pt x="158604" y="3194220"/>
                </a:lnTo>
                <a:lnTo>
                  <a:pt x="207262" y="3216947"/>
                </a:lnTo>
                <a:lnTo>
                  <a:pt x="277104" y="3234259"/>
                </a:lnTo>
                <a:lnTo>
                  <a:pt x="321437" y="3238473"/>
                </a:lnTo>
                <a:lnTo>
                  <a:pt x="373136" y="3240637"/>
                </a:lnTo>
                <a:lnTo>
                  <a:pt x="433018" y="3241434"/>
                </a:lnTo>
                <a:lnTo>
                  <a:pt x="501902" y="3241548"/>
                </a:lnTo>
                <a:lnTo>
                  <a:pt x="3166794" y="3241548"/>
                </a:lnTo>
                <a:lnTo>
                  <a:pt x="3235678" y="3241434"/>
                </a:lnTo>
                <a:lnTo>
                  <a:pt x="3295560" y="3240637"/>
                </a:lnTo>
                <a:lnTo>
                  <a:pt x="3347259" y="3238473"/>
                </a:lnTo>
                <a:lnTo>
                  <a:pt x="3391592" y="3234259"/>
                </a:lnTo>
                <a:lnTo>
                  <a:pt x="3429378" y="3227311"/>
                </a:lnTo>
                <a:lnTo>
                  <a:pt x="3510092" y="3194220"/>
                </a:lnTo>
                <a:lnTo>
                  <a:pt x="3553562" y="3163715"/>
                </a:lnTo>
                <a:lnTo>
                  <a:pt x="3590981" y="3126296"/>
                </a:lnTo>
                <a:lnTo>
                  <a:pt x="3621486" y="3082825"/>
                </a:lnTo>
                <a:lnTo>
                  <a:pt x="3644214" y="3034164"/>
                </a:lnTo>
                <a:lnTo>
                  <a:pt x="3661523" y="2964325"/>
                </a:lnTo>
                <a:lnTo>
                  <a:pt x="3665736" y="2919994"/>
                </a:lnTo>
                <a:lnTo>
                  <a:pt x="3667900" y="2868297"/>
                </a:lnTo>
                <a:lnTo>
                  <a:pt x="3668697" y="2808415"/>
                </a:lnTo>
                <a:lnTo>
                  <a:pt x="3668697" y="433132"/>
                </a:lnTo>
                <a:lnTo>
                  <a:pt x="3667900" y="373251"/>
                </a:lnTo>
                <a:lnTo>
                  <a:pt x="3665736" y="321554"/>
                </a:lnTo>
                <a:lnTo>
                  <a:pt x="3661523" y="277222"/>
                </a:lnTo>
                <a:lnTo>
                  <a:pt x="3654577" y="239438"/>
                </a:lnTo>
                <a:lnTo>
                  <a:pt x="3621486" y="158722"/>
                </a:lnTo>
                <a:lnTo>
                  <a:pt x="3590981" y="115251"/>
                </a:lnTo>
                <a:lnTo>
                  <a:pt x="3553562" y="77832"/>
                </a:lnTo>
                <a:lnTo>
                  <a:pt x="3510092" y="47328"/>
                </a:lnTo>
                <a:lnTo>
                  <a:pt x="3461435" y="24601"/>
                </a:lnTo>
                <a:lnTo>
                  <a:pt x="3391592" y="7289"/>
                </a:lnTo>
                <a:lnTo>
                  <a:pt x="3347259" y="3075"/>
                </a:lnTo>
                <a:lnTo>
                  <a:pt x="3295560" y="911"/>
                </a:lnTo>
                <a:lnTo>
                  <a:pt x="3235678" y="113"/>
                </a:lnTo>
                <a:lnTo>
                  <a:pt x="3166794" y="0"/>
                </a:lnTo>
                <a:close/>
              </a:path>
            </a:pathLst>
          </a:custGeom>
          <a:solidFill>
            <a:srgbClr val="D5D5D5"/>
          </a:solidFill>
        </p:spPr>
        <p:txBody>
          <a:bodyPr wrap="square" lIns="0" tIns="0" rIns="0" bIns="0" rtlCol="0"/>
          <a:lstStyle/>
          <a:p>
            <a:endParaRPr sz="1092">
              <a:solidFill>
                <a:prstClr val="black"/>
              </a:solidFill>
            </a:endParaRPr>
          </a:p>
        </p:txBody>
      </p:sp>
      <p:sp>
        <p:nvSpPr>
          <p:cNvPr id="13" name="object 10"/>
          <p:cNvSpPr txBox="1"/>
          <p:nvPr/>
        </p:nvSpPr>
        <p:spPr>
          <a:xfrm>
            <a:off x="9383101" y="1807088"/>
            <a:ext cx="2069337" cy="1084473"/>
          </a:xfrm>
          <a:prstGeom prst="rect">
            <a:avLst/>
          </a:prstGeom>
        </p:spPr>
        <p:txBody>
          <a:bodyPr vert="horz" wrap="square" lIns="0" tIns="6931" rIns="0" bIns="0" rtlCol="0">
            <a:spAutoFit/>
          </a:bodyPr>
          <a:lstStyle/>
          <a:p>
            <a:pPr marL="7316" marR="3081" algn="ctr">
              <a:lnSpc>
                <a:spcPct val="111000"/>
              </a:lnSpc>
              <a:spcBef>
                <a:spcPts val="55"/>
              </a:spcBef>
            </a:pPr>
            <a:r>
              <a:rPr sz="1577" spc="82" dirty="0">
                <a:solidFill>
                  <a:prstClr val="black"/>
                </a:solidFill>
                <a:latin typeface="Microsoft Sans Serif"/>
                <a:cs typeface="Microsoft Sans Serif"/>
              </a:rPr>
              <a:t>Creating </a:t>
            </a:r>
            <a:r>
              <a:rPr sz="1577" spc="9" dirty="0">
                <a:solidFill>
                  <a:prstClr val="black"/>
                </a:solidFill>
                <a:latin typeface="Microsoft Sans Serif"/>
                <a:cs typeface="Microsoft Sans Serif"/>
              </a:rPr>
              <a:t>a </a:t>
            </a:r>
            <a:r>
              <a:rPr sz="1577" spc="12" dirty="0">
                <a:solidFill>
                  <a:prstClr val="black"/>
                </a:solidFill>
                <a:latin typeface="Microsoft Sans Serif"/>
                <a:cs typeface="Microsoft Sans Serif"/>
              </a:rPr>
              <a:t> </a:t>
            </a:r>
            <a:r>
              <a:rPr sz="1577" spc="61" dirty="0">
                <a:solidFill>
                  <a:prstClr val="black"/>
                </a:solidFill>
                <a:latin typeface="Microsoft Sans Serif"/>
                <a:cs typeface="Microsoft Sans Serif"/>
              </a:rPr>
              <a:t>GridSearchCV</a:t>
            </a:r>
            <a:r>
              <a:rPr sz="1577" spc="-69" dirty="0">
                <a:solidFill>
                  <a:prstClr val="black"/>
                </a:solidFill>
                <a:latin typeface="Microsoft Sans Serif"/>
                <a:cs typeface="Microsoft Sans Serif"/>
              </a:rPr>
              <a:t> </a:t>
            </a:r>
            <a:r>
              <a:rPr sz="1577" spc="106" dirty="0">
                <a:solidFill>
                  <a:prstClr val="black"/>
                </a:solidFill>
                <a:latin typeface="Microsoft Sans Serif"/>
                <a:cs typeface="Microsoft Sans Serif"/>
              </a:rPr>
              <a:t>object </a:t>
            </a:r>
            <a:r>
              <a:rPr sz="1577" spc="-409" dirty="0">
                <a:solidFill>
                  <a:prstClr val="black"/>
                </a:solidFill>
                <a:latin typeface="Microsoft Sans Serif"/>
                <a:cs typeface="Microsoft Sans Serif"/>
              </a:rPr>
              <a:t> </a:t>
            </a:r>
            <a:r>
              <a:rPr sz="1577" spc="121" dirty="0">
                <a:solidFill>
                  <a:prstClr val="black"/>
                </a:solidFill>
                <a:latin typeface="Microsoft Sans Serif"/>
                <a:cs typeface="Microsoft Sans Serif"/>
              </a:rPr>
              <a:t>with</a:t>
            </a:r>
            <a:r>
              <a:rPr sz="1577" spc="-39" dirty="0">
                <a:solidFill>
                  <a:prstClr val="black"/>
                </a:solidFill>
                <a:latin typeface="Microsoft Sans Serif"/>
                <a:cs typeface="Microsoft Sans Serif"/>
              </a:rPr>
              <a:t> </a:t>
            </a:r>
            <a:r>
              <a:rPr sz="1577" spc="115" dirty="0">
                <a:solidFill>
                  <a:prstClr val="black"/>
                </a:solidFill>
                <a:latin typeface="Microsoft Sans Serif"/>
                <a:cs typeface="Microsoft Sans Serif"/>
              </a:rPr>
              <a:t>c</a:t>
            </a:r>
            <a:r>
              <a:rPr sz="1577" spc="100" dirty="0">
                <a:solidFill>
                  <a:prstClr val="black"/>
                </a:solidFill>
                <a:latin typeface="Microsoft Sans Serif"/>
                <a:cs typeface="Microsoft Sans Serif"/>
              </a:rPr>
              <a:t>v</a:t>
            </a:r>
            <a:r>
              <a:rPr sz="1577" spc="-39" dirty="0">
                <a:solidFill>
                  <a:prstClr val="black"/>
                </a:solidFill>
                <a:latin typeface="Microsoft Sans Serif"/>
                <a:cs typeface="Microsoft Sans Serif"/>
              </a:rPr>
              <a:t> </a:t>
            </a:r>
            <a:r>
              <a:rPr sz="1577" spc="-100" dirty="0">
                <a:solidFill>
                  <a:prstClr val="black"/>
                </a:solidFill>
                <a:latin typeface="Microsoft Sans Serif"/>
                <a:cs typeface="Microsoft Sans Serif"/>
              </a:rPr>
              <a:t>=</a:t>
            </a:r>
            <a:r>
              <a:rPr sz="1577" spc="-39" dirty="0">
                <a:solidFill>
                  <a:prstClr val="black"/>
                </a:solidFill>
                <a:latin typeface="Microsoft Sans Serif"/>
                <a:cs typeface="Microsoft Sans Serif"/>
              </a:rPr>
              <a:t> </a:t>
            </a:r>
            <a:r>
              <a:rPr sz="1577" spc="18" dirty="0">
                <a:solidFill>
                  <a:prstClr val="black"/>
                </a:solidFill>
                <a:latin typeface="Microsoft Sans Serif"/>
                <a:cs typeface="Microsoft Sans Serif"/>
              </a:rPr>
              <a:t>10</a:t>
            </a:r>
            <a:r>
              <a:rPr sz="1577" spc="-39" dirty="0">
                <a:solidFill>
                  <a:prstClr val="black"/>
                </a:solidFill>
                <a:latin typeface="Microsoft Sans Serif"/>
                <a:cs typeface="Microsoft Sans Serif"/>
              </a:rPr>
              <a:t> </a:t>
            </a:r>
            <a:r>
              <a:rPr sz="1577" spc="124" dirty="0">
                <a:solidFill>
                  <a:prstClr val="black"/>
                </a:solidFill>
                <a:latin typeface="Microsoft Sans Serif"/>
                <a:cs typeface="Microsoft Sans Serif"/>
              </a:rPr>
              <a:t>to</a:t>
            </a:r>
            <a:r>
              <a:rPr sz="1577" spc="-39" dirty="0">
                <a:solidFill>
                  <a:prstClr val="black"/>
                </a:solidFill>
                <a:latin typeface="Microsoft Sans Serif"/>
                <a:cs typeface="Microsoft Sans Serif"/>
              </a:rPr>
              <a:t> </a:t>
            </a:r>
            <a:r>
              <a:rPr sz="1577" spc="3" dirty="0">
                <a:solidFill>
                  <a:prstClr val="black"/>
                </a:solidFill>
                <a:latin typeface="Verdana"/>
                <a:cs typeface="Verdana"/>
              </a:rPr>
              <a:t>f</a:t>
            </a:r>
            <a:r>
              <a:rPr sz="1577" spc="85" dirty="0">
                <a:solidFill>
                  <a:prstClr val="black"/>
                </a:solidFill>
                <a:latin typeface="Microsoft Sans Serif"/>
                <a:cs typeface="Microsoft Sans Serif"/>
              </a:rPr>
              <a:t>ind  </a:t>
            </a:r>
            <a:r>
              <a:rPr sz="1577" spc="97" dirty="0">
                <a:solidFill>
                  <a:prstClr val="black"/>
                </a:solidFill>
                <a:latin typeface="Microsoft Sans Serif"/>
                <a:cs typeface="Microsoft Sans Serif"/>
              </a:rPr>
              <a:t>the</a:t>
            </a:r>
            <a:r>
              <a:rPr sz="1577" spc="-49" dirty="0">
                <a:solidFill>
                  <a:prstClr val="black"/>
                </a:solidFill>
                <a:latin typeface="Microsoft Sans Serif"/>
                <a:cs typeface="Microsoft Sans Serif"/>
              </a:rPr>
              <a:t> </a:t>
            </a:r>
            <a:r>
              <a:rPr sz="1577" spc="85" dirty="0">
                <a:solidFill>
                  <a:prstClr val="black"/>
                </a:solidFill>
                <a:latin typeface="Microsoft Sans Serif"/>
                <a:cs typeface="Microsoft Sans Serif"/>
              </a:rPr>
              <a:t>best</a:t>
            </a:r>
            <a:r>
              <a:rPr sz="1577" spc="-49" dirty="0">
                <a:solidFill>
                  <a:prstClr val="black"/>
                </a:solidFill>
                <a:latin typeface="Microsoft Sans Serif"/>
                <a:cs typeface="Microsoft Sans Serif"/>
              </a:rPr>
              <a:t> </a:t>
            </a:r>
            <a:r>
              <a:rPr sz="1577" spc="76" dirty="0">
                <a:solidFill>
                  <a:prstClr val="black"/>
                </a:solidFill>
                <a:latin typeface="Microsoft Sans Serif"/>
                <a:cs typeface="Microsoft Sans Serif"/>
              </a:rPr>
              <a:t>parameters</a:t>
            </a:r>
            <a:endParaRPr sz="1577">
              <a:solidFill>
                <a:prstClr val="black"/>
              </a:solidFill>
              <a:latin typeface="Microsoft Sans Serif"/>
              <a:cs typeface="Microsoft Sans Serif"/>
            </a:endParaRPr>
          </a:p>
        </p:txBody>
      </p:sp>
      <p:sp>
        <p:nvSpPr>
          <p:cNvPr id="14" name="object 11"/>
          <p:cNvSpPr/>
          <p:nvPr/>
        </p:nvSpPr>
        <p:spPr>
          <a:xfrm>
            <a:off x="9305355" y="4002356"/>
            <a:ext cx="2224902" cy="1965755"/>
          </a:xfrm>
          <a:custGeom>
            <a:avLst/>
            <a:gdLst/>
            <a:ahLst/>
            <a:cxnLst/>
            <a:rect l="l" t="t" r="r" b="b"/>
            <a:pathLst>
              <a:path w="3669030" h="3241675">
                <a:moveTo>
                  <a:pt x="3124221" y="0"/>
                </a:moveTo>
                <a:lnTo>
                  <a:pt x="544456" y="0"/>
                </a:lnTo>
                <a:lnTo>
                  <a:pt x="469732" y="123"/>
                </a:lnTo>
                <a:lnTo>
                  <a:pt x="404774" y="988"/>
                </a:lnTo>
                <a:lnTo>
                  <a:pt x="348694" y="3335"/>
                </a:lnTo>
                <a:lnTo>
                  <a:pt x="300604" y="7907"/>
                </a:lnTo>
                <a:lnTo>
                  <a:pt x="259616" y="15443"/>
                </a:lnTo>
                <a:lnTo>
                  <a:pt x="180487" y="46621"/>
                </a:lnTo>
                <a:lnTo>
                  <a:pt x="139933" y="72522"/>
                </a:lnTo>
                <a:lnTo>
                  <a:pt x="103722" y="103848"/>
                </a:lnTo>
                <a:lnTo>
                  <a:pt x="72395" y="140059"/>
                </a:lnTo>
                <a:lnTo>
                  <a:pt x="46493" y="180613"/>
                </a:lnTo>
                <a:lnTo>
                  <a:pt x="26556" y="224968"/>
                </a:lnTo>
                <a:lnTo>
                  <a:pt x="7781" y="300728"/>
                </a:lnTo>
                <a:lnTo>
                  <a:pt x="3211" y="348818"/>
                </a:lnTo>
                <a:lnTo>
                  <a:pt x="864" y="404899"/>
                </a:lnTo>
                <a:lnTo>
                  <a:pt x="0" y="469857"/>
                </a:lnTo>
                <a:lnTo>
                  <a:pt x="0" y="2771690"/>
                </a:lnTo>
                <a:lnTo>
                  <a:pt x="864" y="2836649"/>
                </a:lnTo>
                <a:lnTo>
                  <a:pt x="3211" y="2892730"/>
                </a:lnTo>
                <a:lnTo>
                  <a:pt x="7781" y="2940820"/>
                </a:lnTo>
                <a:lnTo>
                  <a:pt x="15316" y="2981807"/>
                </a:lnTo>
                <a:lnTo>
                  <a:pt x="46493" y="3060935"/>
                </a:lnTo>
                <a:lnTo>
                  <a:pt x="72395" y="3101489"/>
                </a:lnTo>
                <a:lnTo>
                  <a:pt x="103722" y="3137699"/>
                </a:lnTo>
                <a:lnTo>
                  <a:pt x="139933" y="3169026"/>
                </a:lnTo>
                <a:lnTo>
                  <a:pt x="180487" y="3194927"/>
                </a:lnTo>
                <a:lnTo>
                  <a:pt x="224843" y="3214861"/>
                </a:lnTo>
                <a:lnTo>
                  <a:pt x="300604" y="3233641"/>
                </a:lnTo>
                <a:lnTo>
                  <a:pt x="348694" y="3238212"/>
                </a:lnTo>
                <a:lnTo>
                  <a:pt x="404774" y="3240560"/>
                </a:lnTo>
                <a:lnTo>
                  <a:pt x="469732" y="3241424"/>
                </a:lnTo>
                <a:lnTo>
                  <a:pt x="544456" y="3241548"/>
                </a:lnTo>
                <a:lnTo>
                  <a:pt x="3124221" y="3241548"/>
                </a:lnTo>
                <a:lnTo>
                  <a:pt x="3198945" y="3241424"/>
                </a:lnTo>
                <a:lnTo>
                  <a:pt x="3263903" y="3240560"/>
                </a:lnTo>
                <a:lnTo>
                  <a:pt x="3319983" y="3238212"/>
                </a:lnTo>
                <a:lnTo>
                  <a:pt x="3368073" y="3233641"/>
                </a:lnTo>
                <a:lnTo>
                  <a:pt x="3409060" y="3226104"/>
                </a:lnTo>
                <a:lnTo>
                  <a:pt x="3488190" y="3194927"/>
                </a:lnTo>
                <a:lnTo>
                  <a:pt x="3528744" y="3169026"/>
                </a:lnTo>
                <a:lnTo>
                  <a:pt x="3564955" y="3137699"/>
                </a:lnTo>
                <a:lnTo>
                  <a:pt x="3596282" y="3101489"/>
                </a:lnTo>
                <a:lnTo>
                  <a:pt x="3622184" y="3060935"/>
                </a:lnTo>
                <a:lnTo>
                  <a:pt x="3642121" y="3016580"/>
                </a:lnTo>
                <a:lnTo>
                  <a:pt x="3660896" y="2940820"/>
                </a:lnTo>
                <a:lnTo>
                  <a:pt x="3665466" y="2892730"/>
                </a:lnTo>
                <a:lnTo>
                  <a:pt x="3667813" y="2836649"/>
                </a:lnTo>
                <a:lnTo>
                  <a:pt x="3668677" y="2771690"/>
                </a:lnTo>
                <a:lnTo>
                  <a:pt x="3668677" y="469857"/>
                </a:lnTo>
                <a:lnTo>
                  <a:pt x="3667813" y="404899"/>
                </a:lnTo>
                <a:lnTo>
                  <a:pt x="3665466" y="348818"/>
                </a:lnTo>
                <a:lnTo>
                  <a:pt x="3660896" y="300728"/>
                </a:lnTo>
                <a:lnTo>
                  <a:pt x="3653361" y="259740"/>
                </a:lnTo>
                <a:lnTo>
                  <a:pt x="3622184" y="180613"/>
                </a:lnTo>
                <a:lnTo>
                  <a:pt x="3596282" y="140059"/>
                </a:lnTo>
                <a:lnTo>
                  <a:pt x="3564955" y="103848"/>
                </a:lnTo>
                <a:lnTo>
                  <a:pt x="3528744" y="72522"/>
                </a:lnTo>
                <a:lnTo>
                  <a:pt x="3488190" y="46621"/>
                </a:lnTo>
                <a:lnTo>
                  <a:pt x="3443834" y="26687"/>
                </a:lnTo>
                <a:lnTo>
                  <a:pt x="3368073" y="7907"/>
                </a:lnTo>
                <a:lnTo>
                  <a:pt x="3319983" y="3335"/>
                </a:lnTo>
                <a:lnTo>
                  <a:pt x="3263903" y="988"/>
                </a:lnTo>
                <a:lnTo>
                  <a:pt x="3198945" y="123"/>
                </a:lnTo>
                <a:lnTo>
                  <a:pt x="3124221" y="0"/>
                </a:lnTo>
                <a:close/>
              </a:path>
            </a:pathLst>
          </a:custGeom>
          <a:solidFill>
            <a:srgbClr val="D5D5D5"/>
          </a:solidFill>
        </p:spPr>
        <p:txBody>
          <a:bodyPr wrap="square" lIns="0" tIns="0" rIns="0" bIns="0" rtlCol="0"/>
          <a:lstStyle/>
          <a:p>
            <a:endParaRPr sz="1092">
              <a:solidFill>
                <a:prstClr val="black"/>
              </a:solidFill>
            </a:endParaRPr>
          </a:p>
        </p:txBody>
      </p:sp>
      <p:sp>
        <p:nvSpPr>
          <p:cNvPr id="15" name="object 12"/>
          <p:cNvSpPr txBox="1"/>
          <p:nvPr/>
        </p:nvSpPr>
        <p:spPr>
          <a:xfrm>
            <a:off x="9518423" y="4306086"/>
            <a:ext cx="1798637" cy="1353842"/>
          </a:xfrm>
          <a:prstGeom prst="rect">
            <a:avLst/>
          </a:prstGeom>
        </p:spPr>
        <p:txBody>
          <a:bodyPr vert="horz" wrap="square" lIns="0" tIns="6931" rIns="0" bIns="0" rtlCol="0">
            <a:spAutoFit/>
          </a:bodyPr>
          <a:lstStyle/>
          <a:p>
            <a:pPr marL="76243" marR="71622" algn="ctr">
              <a:lnSpc>
                <a:spcPct val="111000"/>
              </a:lnSpc>
              <a:spcBef>
                <a:spcPts val="55"/>
              </a:spcBef>
            </a:pPr>
            <a:r>
              <a:rPr sz="1577" spc="100" dirty="0">
                <a:solidFill>
                  <a:prstClr val="black"/>
                </a:solidFill>
                <a:latin typeface="Microsoft Sans Serif"/>
                <a:cs typeface="Microsoft Sans Serif"/>
              </a:rPr>
              <a:t>Applying </a:t>
            </a:r>
            <a:r>
              <a:rPr sz="1577" spc="103" dirty="0">
                <a:solidFill>
                  <a:prstClr val="black"/>
                </a:solidFill>
                <a:latin typeface="Microsoft Sans Serif"/>
                <a:cs typeface="Microsoft Sans Serif"/>
              </a:rPr>
              <a:t> </a:t>
            </a:r>
            <a:r>
              <a:rPr sz="1577" spc="61" dirty="0">
                <a:solidFill>
                  <a:prstClr val="black"/>
                </a:solidFill>
                <a:latin typeface="Microsoft Sans Serif"/>
                <a:cs typeface="Microsoft Sans Serif"/>
              </a:rPr>
              <a:t>GridSearchCV </a:t>
            </a:r>
            <a:r>
              <a:rPr sz="1577" spc="64" dirty="0">
                <a:solidFill>
                  <a:prstClr val="black"/>
                </a:solidFill>
                <a:latin typeface="Microsoft Sans Serif"/>
                <a:cs typeface="Microsoft Sans Serif"/>
              </a:rPr>
              <a:t> </a:t>
            </a:r>
            <a:r>
              <a:rPr sz="1577" spc="97" dirty="0">
                <a:solidFill>
                  <a:prstClr val="black"/>
                </a:solidFill>
                <a:latin typeface="Microsoft Sans Serif"/>
                <a:cs typeface="Microsoft Sans Serif"/>
              </a:rPr>
              <a:t>on</a:t>
            </a:r>
            <a:r>
              <a:rPr sz="1577" spc="-58" dirty="0">
                <a:solidFill>
                  <a:prstClr val="black"/>
                </a:solidFill>
                <a:latin typeface="Microsoft Sans Serif"/>
                <a:cs typeface="Microsoft Sans Serif"/>
              </a:rPr>
              <a:t> </a:t>
            </a:r>
            <a:r>
              <a:rPr sz="1577" spc="42" dirty="0">
                <a:solidFill>
                  <a:prstClr val="black"/>
                </a:solidFill>
                <a:latin typeface="Microsoft Sans Serif"/>
                <a:cs typeface="Microsoft Sans Serif"/>
              </a:rPr>
              <a:t>LogReg,</a:t>
            </a:r>
            <a:r>
              <a:rPr sz="1577" spc="-55" dirty="0">
                <a:solidFill>
                  <a:prstClr val="black"/>
                </a:solidFill>
                <a:latin typeface="Microsoft Sans Serif"/>
                <a:cs typeface="Microsoft Sans Serif"/>
              </a:rPr>
              <a:t> </a:t>
            </a:r>
            <a:r>
              <a:rPr sz="1577" spc="24" dirty="0">
                <a:solidFill>
                  <a:prstClr val="black"/>
                </a:solidFill>
                <a:latin typeface="Microsoft Sans Serif"/>
                <a:cs typeface="Microsoft Sans Serif"/>
              </a:rPr>
              <a:t>SVM,</a:t>
            </a:r>
            <a:endParaRPr sz="1577">
              <a:solidFill>
                <a:prstClr val="black"/>
              </a:solidFill>
              <a:latin typeface="Microsoft Sans Serif"/>
              <a:cs typeface="Microsoft Sans Serif"/>
            </a:endParaRPr>
          </a:p>
          <a:p>
            <a:pPr marL="7701" marR="3081" algn="ctr">
              <a:lnSpc>
                <a:spcPct val="111000"/>
              </a:lnSpc>
            </a:pPr>
            <a:r>
              <a:rPr sz="1577" spc="64" dirty="0">
                <a:solidFill>
                  <a:prstClr val="black"/>
                </a:solidFill>
                <a:latin typeface="Microsoft Sans Serif"/>
                <a:cs typeface="Microsoft Sans Serif"/>
              </a:rPr>
              <a:t>Decision</a:t>
            </a:r>
            <a:r>
              <a:rPr sz="1577" spc="-55" dirty="0">
                <a:solidFill>
                  <a:prstClr val="black"/>
                </a:solidFill>
                <a:latin typeface="Microsoft Sans Serif"/>
                <a:cs typeface="Microsoft Sans Serif"/>
              </a:rPr>
              <a:t> </a:t>
            </a:r>
            <a:r>
              <a:rPr sz="1577" spc="24" dirty="0">
                <a:solidFill>
                  <a:prstClr val="black"/>
                </a:solidFill>
                <a:latin typeface="Microsoft Sans Serif"/>
                <a:cs typeface="Microsoft Sans Serif"/>
              </a:rPr>
              <a:t>Tree,</a:t>
            </a:r>
            <a:r>
              <a:rPr sz="1577" spc="-52" dirty="0">
                <a:solidFill>
                  <a:prstClr val="black"/>
                </a:solidFill>
                <a:latin typeface="Microsoft Sans Serif"/>
                <a:cs typeface="Microsoft Sans Serif"/>
              </a:rPr>
              <a:t> </a:t>
            </a:r>
            <a:r>
              <a:rPr sz="1577" spc="79" dirty="0">
                <a:solidFill>
                  <a:prstClr val="black"/>
                </a:solidFill>
                <a:latin typeface="Microsoft Sans Serif"/>
                <a:cs typeface="Microsoft Sans Serif"/>
              </a:rPr>
              <a:t>and </a:t>
            </a:r>
            <a:r>
              <a:rPr sz="1577" spc="-409" dirty="0">
                <a:solidFill>
                  <a:prstClr val="black"/>
                </a:solidFill>
                <a:latin typeface="Microsoft Sans Serif"/>
                <a:cs typeface="Microsoft Sans Serif"/>
              </a:rPr>
              <a:t> </a:t>
            </a:r>
            <a:r>
              <a:rPr sz="1577" spc="36" dirty="0">
                <a:solidFill>
                  <a:prstClr val="black"/>
                </a:solidFill>
                <a:latin typeface="Microsoft Sans Serif"/>
                <a:cs typeface="Microsoft Sans Serif"/>
              </a:rPr>
              <a:t>KNN</a:t>
            </a:r>
            <a:r>
              <a:rPr sz="1577" spc="-45" dirty="0">
                <a:solidFill>
                  <a:prstClr val="black"/>
                </a:solidFill>
                <a:latin typeface="Microsoft Sans Serif"/>
                <a:cs typeface="Microsoft Sans Serif"/>
              </a:rPr>
              <a:t> </a:t>
            </a:r>
            <a:r>
              <a:rPr sz="1577" spc="85" dirty="0">
                <a:solidFill>
                  <a:prstClr val="black"/>
                </a:solidFill>
                <a:latin typeface="Microsoft Sans Serif"/>
                <a:cs typeface="Microsoft Sans Serif"/>
              </a:rPr>
              <a:t>models</a:t>
            </a:r>
            <a:endParaRPr sz="1577">
              <a:solidFill>
                <a:prstClr val="black"/>
              </a:solidFill>
              <a:latin typeface="Microsoft Sans Serif"/>
              <a:cs typeface="Microsoft Sans Serif"/>
            </a:endParaRPr>
          </a:p>
        </p:txBody>
      </p:sp>
      <p:sp>
        <p:nvSpPr>
          <p:cNvPr id="16" name="object 13"/>
          <p:cNvSpPr/>
          <p:nvPr/>
        </p:nvSpPr>
        <p:spPr>
          <a:xfrm>
            <a:off x="6421166" y="4002356"/>
            <a:ext cx="2224902" cy="1965755"/>
          </a:xfrm>
          <a:custGeom>
            <a:avLst/>
            <a:gdLst/>
            <a:ahLst/>
            <a:cxnLst/>
            <a:rect l="l" t="t" r="r" b="b"/>
            <a:pathLst>
              <a:path w="3669030" h="3241675">
                <a:moveTo>
                  <a:pt x="3124221" y="0"/>
                </a:moveTo>
                <a:lnTo>
                  <a:pt x="544456" y="0"/>
                </a:lnTo>
                <a:lnTo>
                  <a:pt x="469732" y="123"/>
                </a:lnTo>
                <a:lnTo>
                  <a:pt x="404774" y="988"/>
                </a:lnTo>
                <a:lnTo>
                  <a:pt x="348694" y="3335"/>
                </a:lnTo>
                <a:lnTo>
                  <a:pt x="300604" y="7907"/>
                </a:lnTo>
                <a:lnTo>
                  <a:pt x="259616" y="15443"/>
                </a:lnTo>
                <a:lnTo>
                  <a:pt x="180487" y="46621"/>
                </a:lnTo>
                <a:lnTo>
                  <a:pt x="139933" y="72522"/>
                </a:lnTo>
                <a:lnTo>
                  <a:pt x="103724" y="103848"/>
                </a:lnTo>
                <a:lnTo>
                  <a:pt x="72398" y="140059"/>
                </a:lnTo>
                <a:lnTo>
                  <a:pt x="46499" y="180613"/>
                </a:lnTo>
                <a:lnTo>
                  <a:pt x="26566" y="224968"/>
                </a:lnTo>
                <a:lnTo>
                  <a:pt x="7784" y="300728"/>
                </a:lnTo>
                <a:lnTo>
                  <a:pt x="3212" y="348818"/>
                </a:lnTo>
                <a:lnTo>
                  <a:pt x="864" y="404899"/>
                </a:lnTo>
                <a:lnTo>
                  <a:pt x="0" y="469857"/>
                </a:lnTo>
                <a:lnTo>
                  <a:pt x="0" y="2771690"/>
                </a:lnTo>
                <a:lnTo>
                  <a:pt x="864" y="2836649"/>
                </a:lnTo>
                <a:lnTo>
                  <a:pt x="3212" y="2892730"/>
                </a:lnTo>
                <a:lnTo>
                  <a:pt x="7784" y="2940820"/>
                </a:lnTo>
                <a:lnTo>
                  <a:pt x="15322" y="2981807"/>
                </a:lnTo>
                <a:lnTo>
                  <a:pt x="46499" y="3060935"/>
                </a:lnTo>
                <a:lnTo>
                  <a:pt x="72398" y="3101489"/>
                </a:lnTo>
                <a:lnTo>
                  <a:pt x="103724" y="3137699"/>
                </a:lnTo>
                <a:lnTo>
                  <a:pt x="139933" y="3169026"/>
                </a:lnTo>
                <a:lnTo>
                  <a:pt x="180487" y="3194927"/>
                </a:lnTo>
                <a:lnTo>
                  <a:pt x="224843" y="3214861"/>
                </a:lnTo>
                <a:lnTo>
                  <a:pt x="300604" y="3233641"/>
                </a:lnTo>
                <a:lnTo>
                  <a:pt x="348694" y="3238212"/>
                </a:lnTo>
                <a:lnTo>
                  <a:pt x="404774" y="3240560"/>
                </a:lnTo>
                <a:lnTo>
                  <a:pt x="469732" y="3241424"/>
                </a:lnTo>
                <a:lnTo>
                  <a:pt x="544456" y="3241548"/>
                </a:lnTo>
                <a:lnTo>
                  <a:pt x="3124221" y="3241548"/>
                </a:lnTo>
                <a:lnTo>
                  <a:pt x="3198946" y="3241424"/>
                </a:lnTo>
                <a:lnTo>
                  <a:pt x="3263905" y="3240560"/>
                </a:lnTo>
                <a:lnTo>
                  <a:pt x="3319987" y="3238212"/>
                </a:lnTo>
                <a:lnTo>
                  <a:pt x="3368077" y="3233641"/>
                </a:lnTo>
                <a:lnTo>
                  <a:pt x="3409064" y="3226104"/>
                </a:lnTo>
                <a:lnTo>
                  <a:pt x="3488191" y="3194927"/>
                </a:lnTo>
                <a:lnTo>
                  <a:pt x="3528746" y="3169026"/>
                </a:lnTo>
                <a:lnTo>
                  <a:pt x="3564958" y="3137699"/>
                </a:lnTo>
                <a:lnTo>
                  <a:pt x="3596286" y="3101489"/>
                </a:lnTo>
                <a:lnTo>
                  <a:pt x="3622187" y="3060935"/>
                </a:lnTo>
                <a:lnTo>
                  <a:pt x="3642121" y="3016580"/>
                </a:lnTo>
                <a:lnTo>
                  <a:pt x="3660903" y="2940820"/>
                </a:lnTo>
                <a:lnTo>
                  <a:pt x="3665475" y="2892730"/>
                </a:lnTo>
                <a:lnTo>
                  <a:pt x="3667823" y="2836649"/>
                </a:lnTo>
                <a:lnTo>
                  <a:pt x="3668688" y="2771690"/>
                </a:lnTo>
                <a:lnTo>
                  <a:pt x="3668688" y="469857"/>
                </a:lnTo>
                <a:lnTo>
                  <a:pt x="3667823" y="404899"/>
                </a:lnTo>
                <a:lnTo>
                  <a:pt x="3665475" y="348818"/>
                </a:lnTo>
                <a:lnTo>
                  <a:pt x="3660903" y="300728"/>
                </a:lnTo>
                <a:lnTo>
                  <a:pt x="3653366" y="259740"/>
                </a:lnTo>
                <a:lnTo>
                  <a:pt x="3622187" y="180613"/>
                </a:lnTo>
                <a:lnTo>
                  <a:pt x="3596286" y="140059"/>
                </a:lnTo>
                <a:lnTo>
                  <a:pt x="3564958" y="103848"/>
                </a:lnTo>
                <a:lnTo>
                  <a:pt x="3528746" y="72522"/>
                </a:lnTo>
                <a:lnTo>
                  <a:pt x="3488191" y="46621"/>
                </a:lnTo>
                <a:lnTo>
                  <a:pt x="3443834" y="26687"/>
                </a:lnTo>
                <a:lnTo>
                  <a:pt x="3368077" y="7907"/>
                </a:lnTo>
                <a:lnTo>
                  <a:pt x="3319987" y="3335"/>
                </a:lnTo>
                <a:lnTo>
                  <a:pt x="3263905" y="988"/>
                </a:lnTo>
                <a:lnTo>
                  <a:pt x="3198946" y="123"/>
                </a:lnTo>
                <a:lnTo>
                  <a:pt x="3124221" y="0"/>
                </a:lnTo>
                <a:close/>
              </a:path>
            </a:pathLst>
          </a:custGeom>
          <a:solidFill>
            <a:srgbClr val="D5D5D5"/>
          </a:solidFill>
        </p:spPr>
        <p:txBody>
          <a:bodyPr wrap="square" lIns="0" tIns="0" rIns="0" bIns="0" rtlCol="0"/>
          <a:lstStyle/>
          <a:p>
            <a:endParaRPr sz="1092">
              <a:solidFill>
                <a:prstClr val="black"/>
              </a:solidFill>
            </a:endParaRPr>
          </a:p>
        </p:txBody>
      </p:sp>
      <p:sp>
        <p:nvSpPr>
          <p:cNvPr id="17" name="object 14"/>
          <p:cNvSpPr txBox="1"/>
          <p:nvPr/>
        </p:nvSpPr>
        <p:spPr>
          <a:xfrm>
            <a:off x="6542495" y="4306086"/>
            <a:ext cx="1982312" cy="1352816"/>
          </a:xfrm>
          <a:prstGeom prst="rect">
            <a:avLst/>
          </a:prstGeom>
        </p:spPr>
        <p:txBody>
          <a:bodyPr vert="horz" wrap="square" lIns="0" tIns="6931" rIns="0" bIns="0" rtlCol="0">
            <a:spAutoFit/>
          </a:bodyPr>
          <a:lstStyle/>
          <a:p>
            <a:pPr marL="7701" marR="3081" algn="ctr">
              <a:lnSpc>
                <a:spcPct val="111000"/>
              </a:lnSpc>
              <a:spcBef>
                <a:spcPts val="55"/>
              </a:spcBef>
            </a:pPr>
            <a:r>
              <a:rPr sz="1577" spc="82" dirty="0">
                <a:solidFill>
                  <a:prstClr val="black"/>
                </a:solidFill>
                <a:latin typeface="Microsoft Sans Serif"/>
                <a:cs typeface="Microsoft Sans Serif"/>
              </a:rPr>
              <a:t>Calculating </a:t>
            </a:r>
            <a:r>
              <a:rPr sz="1577" spc="97" dirty="0">
                <a:solidFill>
                  <a:prstClr val="black"/>
                </a:solidFill>
                <a:latin typeface="Microsoft Sans Serif"/>
                <a:cs typeface="Microsoft Sans Serif"/>
              </a:rPr>
              <a:t>the </a:t>
            </a:r>
            <a:r>
              <a:rPr sz="1577" spc="100" dirty="0">
                <a:solidFill>
                  <a:prstClr val="black"/>
                </a:solidFill>
                <a:latin typeface="Microsoft Sans Serif"/>
                <a:cs typeface="Microsoft Sans Serif"/>
              </a:rPr>
              <a:t> </a:t>
            </a:r>
            <a:r>
              <a:rPr sz="1577" spc="85" dirty="0">
                <a:solidFill>
                  <a:prstClr val="black"/>
                </a:solidFill>
                <a:latin typeface="Microsoft Sans Serif"/>
                <a:cs typeface="Microsoft Sans Serif"/>
              </a:rPr>
              <a:t>accuracy</a:t>
            </a:r>
            <a:r>
              <a:rPr sz="1577" spc="-58" dirty="0">
                <a:solidFill>
                  <a:prstClr val="black"/>
                </a:solidFill>
                <a:latin typeface="Microsoft Sans Serif"/>
                <a:cs typeface="Microsoft Sans Serif"/>
              </a:rPr>
              <a:t> </a:t>
            </a:r>
            <a:r>
              <a:rPr sz="1577" spc="97" dirty="0">
                <a:solidFill>
                  <a:prstClr val="black"/>
                </a:solidFill>
                <a:latin typeface="Microsoft Sans Serif"/>
                <a:cs typeface="Microsoft Sans Serif"/>
              </a:rPr>
              <a:t>on</a:t>
            </a:r>
            <a:r>
              <a:rPr sz="1577" spc="-55" dirty="0">
                <a:solidFill>
                  <a:prstClr val="black"/>
                </a:solidFill>
                <a:latin typeface="Microsoft Sans Serif"/>
                <a:cs typeface="Microsoft Sans Serif"/>
              </a:rPr>
              <a:t> </a:t>
            </a:r>
            <a:r>
              <a:rPr sz="1577" spc="97" dirty="0">
                <a:solidFill>
                  <a:prstClr val="black"/>
                </a:solidFill>
                <a:latin typeface="Microsoft Sans Serif"/>
                <a:cs typeface="Microsoft Sans Serif"/>
              </a:rPr>
              <a:t>the</a:t>
            </a:r>
            <a:r>
              <a:rPr sz="1577" spc="-55" dirty="0">
                <a:solidFill>
                  <a:prstClr val="black"/>
                </a:solidFill>
                <a:latin typeface="Microsoft Sans Serif"/>
                <a:cs typeface="Microsoft Sans Serif"/>
              </a:rPr>
              <a:t> </a:t>
            </a:r>
            <a:r>
              <a:rPr sz="1577" spc="91" dirty="0">
                <a:solidFill>
                  <a:prstClr val="black"/>
                </a:solidFill>
                <a:latin typeface="Microsoft Sans Serif"/>
                <a:cs typeface="Microsoft Sans Serif"/>
              </a:rPr>
              <a:t>test </a:t>
            </a:r>
            <a:r>
              <a:rPr sz="1577" spc="-409" dirty="0">
                <a:solidFill>
                  <a:prstClr val="black"/>
                </a:solidFill>
                <a:latin typeface="Microsoft Sans Serif"/>
                <a:cs typeface="Microsoft Sans Serif"/>
              </a:rPr>
              <a:t> </a:t>
            </a:r>
            <a:r>
              <a:rPr sz="1577" spc="76" dirty="0">
                <a:solidFill>
                  <a:prstClr val="black"/>
                </a:solidFill>
                <a:latin typeface="Microsoft Sans Serif"/>
                <a:cs typeface="Microsoft Sans Serif"/>
              </a:rPr>
              <a:t>data </a:t>
            </a:r>
            <a:r>
              <a:rPr sz="1577" spc="79" dirty="0">
                <a:solidFill>
                  <a:prstClr val="black"/>
                </a:solidFill>
                <a:latin typeface="Microsoft Sans Serif"/>
                <a:cs typeface="Microsoft Sans Serif"/>
              </a:rPr>
              <a:t>using </a:t>
            </a:r>
            <a:r>
              <a:rPr sz="1577" spc="97" dirty="0">
                <a:solidFill>
                  <a:prstClr val="black"/>
                </a:solidFill>
                <a:latin typeface="Microsoft Sans Serif"/>
                <a:cs typeface="Microsoft Sans Serif"/>
              </a:rPr>
              <a:t>the </a:t>
            </a:r>
            <a:r>
              <a:rPr sz="1577" spc="100" dirty="0">
                <a:solidFill>
                  <a:prstClr val="black"/>
                </a:solidFill>
                <a:latin typeface="Microsoft Sans Serif"/>
                <a:cs typeface="Microsoft Sans Serif"/>
              </a:rPr>
              <a:t> </a:t>
            </a:r>
            <a:r>
              <a:rPr sz="1577" spc="115" dirty="0">
                <a:solidFill>
                  <a:prstClr val="black"/>
                </a:solidFill>
                <a:latin typeface="Microsoft Sans Serif"/>
                <a:cs typeface="Microsoft Sans Serif"/>
              </a:rPr>
              <a:t>method</a:t>
            </a:r>
            <a:r>
              <a:rPr sz="1577" spc="-45" dirty="0">
                <a:solidFill>
                  <a:prstClr val="black"/>
                </a:solidFill>
                <a:latin typeface="Microsoft Sans Serif"/>
                <a:cs typeface="Microsoft Sans Serif"/>
              </a:rPr>
              <a:t> </a:t>
            </a:r>
            <a:r>
              <a:rPr sz="1577" spc="52" dirty="0">
                <a:solidFill>
                  <a:prstClr val="black"/>
                </a:solidFill>
                <a:latin typeface="Microsoft Sans Serif"/>
                <a:cs typeface="Microsoft Sans Serif"/>
              </a:rPr>
              <a:t>.score()</a:t>
            </a:r>
            <a:endParaRPr sz="1577">
              <a:solidFill>
                <a:prstClr val="black"/>
              </a:solidFill>
              <a:latin typeface="Microsoft Sans Serif"/>
              <a:cs typeface="Microsoft Sans Serif"/>
            </a:endParaRPr>
          </a:p>
          <a:p>
            <a:pPr algn="ctr">
              <a:spcBef>
                <a:spcPts val="209"/>
              </a:spcBef>
            </a:pPr>
            <a:r>
              <a:rPr sz="1577" spc="103" dirty="0">
                <a:solidFill>
                  <a:prstClr val="black"/>
                </a:solidFill>
                <a:latin typeface="Microsoft Sans Serif"/>
                <a:cs typeface="Microsoft Sans Serif"/>
              </a:rPr>
              <a:t>for</a:t>
            </a:r>
            <a:r>
              <a:rPr sz="1577" spc="-52" dirty="0">
                <a:solidFill>
                  <a:prstClr val="black"/>
                </a:solidFill>
                <a:latin typeface="Microsoft Sans Serif"/>
                <a:cs typeface="Microsoft Sans Serif"/>
              </a:rPr>
              <a:t> </a:t>
            </a:r>
            <a:r>
              <a:rPr sz="1577" spc="52" dirty="0">
                <a:solidFill>
                  <a:prstClr val="black"/>
                </a:solidFill>
                <a:latin typeface="Microsoft Sans Serif"/>
                <a:cs typeface="Microsoft Sans Serif"/>
              </a:rPr>
              <a:t>all</a:t>
            </a:r>
            <a:r>
              <a:rPr sz="1577" spc="-52" dirty="0">
                <a:solidFill>
                  <a:prstClr val="black"/>
                </a:solidFill>
                <a:latin typeface="Microsoft Sans Serif"/>
                <a:cs typeface="Microsoft Sans Serif"/>
              </a:rPr>
              <a:t> </a:t>
            </a:r>
            <a:r>
              <a:rPr sz="1577" spc="85" dirty="0">
                <a:solidFill>
                  <a:prstClr val="black"/>
                </a:solidFill>
                <a:latin typeface="Microsoft Sans Serif"/>
                <a:cs typeface="Microsoft Sans Serif"/>
              </a:rPr>
              <a:t>models</a:t>
            </a:r>
            <a:endParaRPr sz="1577">
              <a:solidFill>
                <a:prstClr val="black"/>
              </a:solidFill>
              <a:latin typeface="Microsoft Sans Serif"/>
              <a:cs typeface="Microsoft Sans Serif"/>
            </a:endParaRPr>
          </a:p>
        </p:txBody>
      </p:sp>
      <p:sp>
        <p:nvSpPr>
          <p:cNvPr id="18" name="object 15"/>
          <p:cNvSpPr/>
          <p:nvPr/>
        </p:nvSpPr>
        <p:spPr>
          <a:xfrm>
            <a:off x="3536978" y="4002356"/>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9"/>
                </a:lnTo>
                <a:lnTo>
                  <a:pt x="0" y="469857"/>
                </a:lnTo>
                <a:lnTo>
                  <a:pt x="0" y="2771690"/>
                </a:lnTo>
                <a:lnTo>
                  <a:pt x="864" y="2836649"/>
                </a:lnTo>
                <a:lnTo>
                  <a:pt x="3212" y="2892730"/>
                </a:lnTo>
                <a:lnTo>
                  <a:pt x="7783" y="2940820"/>
                </a:lnTo>
                <a:lnTo>
                  <a:pt x="15320" y="2981807"/>
                </a:lnTo>
                <a:lnTo>
                  <a:pt x="46497" y="3060935"/>
                </a:lnTo>
                <a:lnTo>
                  <a:pt x="72398" y="3101489"/>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9"/>
                </a:lnTo>
                <a:lnTo>
                  <a:pt x="3622186" y="3060935"/>
                </a:lnTo>
                <a:lnTo>
                  <a:pt x="3642120" y="3016580"/>
                </a:lnTo>
                <a:lnTo>
                  <a:pt x="3660900" y="2940820"/>
                </a:lnTo>
                <a:lnTo>
                  <a:pt x="3665471" y="2892730"/>
                </a:lnTo>
                <a:lnTo>
                  <a:pt x="3667819" y="2836649"/>
                </a:lnTo>
                <a:lnTo>
                  <a:pt x="3668684" y="2771690"/>
                </a:lnTo>
                <a:lnTo>
                  <a:pt x="3668684" y="469857"/>
                </a:lnTo>
                <a:lnTo>
                  <a:pt x="3667819" y="404899"/>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19" name="object 16"/>
          <p:cNvSpPr txBox="1"/>
          <p:nvPr/>
        </p:nvSpPr>
        <p:spPr>
          <a:xfrm>
            <a:off x="3824004" y="4575744"/>
            <a:ext cx="1650772" cy="815105"/>
          </a:xfrm>
          <a:prstGeom prst="rect">
            <a:avLst/>
          </a:prstGeom>
        </p:spPr>
        <p:txBody>
          <a:bodyPr vert="horz" wrap="square" lIns="0" tIns="6931" rIns="0" bIns="0" rtlCol="0">
            <a:spAutoFit/>
          </a:bodyPr>
          <a:lstStyle/>
          <a:p>
            <a:pPr marL="7701" marR="3081" algn="ctr">
              <a:lnSpc>
                <a:spcPct val="111000"/>
              </a:lnSpc>
              <a:spcBef>
                <a:spcPts val="55"/>
              </a:spcBef>
            </a:pPr>
            <a:r>
              <a:rPr sz="1577" spc="67" dirty="0">
                <a:solidFill>
                  <a:prstClr val="black"/>
                </a:solidFill>
                <a:latin typeface="Microsoft Sans Serif"/>
                <a:cs typeface="Microsoft Sans Serif"/>
              </a:rPr>
              <a:t>Examining </a:t>
            </a:r>
            <a:r>
              <a:rPr sz="1577" spc="97" dirty="0">
                <a:solidFill>
                  <a:prstClr val="black"/>
                </a:solidFill>
                <a:latin typeface="Microsoft Sans Serif"/>
                <a:cs typeface="Microsoft Sans Serif"/>
              </a:rPr>
              <a:t>the </a:t>
            </a:r>
            <a:r>
              <a:rPr sz="1577" spc="100" dirty="0">
                <a:solidFill>
                  <a:prstClr val="black"/>
                </a:solidFill>
                <a:latin typeface="Microsoft Sans Serif"/>
                <a:cs typeface="Microsoft Sans Serif"/>
              </a:rPr>
              <a:t> </a:t>
            </a:r>
            <a:r>
              <a:rPr sz="1577" spc="91" dirty="0">
                <a:solidFill>
                  <a:prstClr val="black"/>
                </a:solidFill>
                <a:latin typeface="Microsoft Sans Serif"/>
                <a:cs typeface="Microsoft Sans Serif"/>
              </a:rPr>
              <a:t>confusion</a:t>
            </a:r>
            <a:r>
              <a:rPr sz="1577" spc="-85" dirty="0">
                <a:solidFill>
                  <a:prstClr val="black"/>
                </a:solidFill>
                <a:latin typeface="Microsoft Sans Serif"/>
                <a:cs typeface="Microsoft Sans Serif"/>
              </a:rPr>
              <a:t> </a:t>
            </a:r>
            <a:r>
              <a:rPr sz="1577" spc="100" dirty="0">
                <a:solidFill>
                  <a:prstClr val="black"/>
                </a:solidFill>
                <a:latin typeface="Microsoft Sans Serif"/>
                <a:cs typeface="Microsoft Sans Serif"/>
              </a:rPr>
              <a:t>matrix </a:t>
            </a:r>
            <a:r>
              <a:rPr sz="1577" spc="-412" dirty="0">
                <a:solidFill>
                  <a:prstClr val="black"/>
                </a:solidFill>
                <a:latin typeface="Microsoft Sans Serif"/>
                <a:cs typeface="Microsoft Sans Serif"/>
              </a:rPr>
              <a:t> </a:t>
            </a:r>
            <a:r>
              <a:rPr sz="1577" spc="103" dirty="0">
                <a:solidFill>
                  <a:prstClr val="black"/>
                </a:solidFill>
                <a:latin typeface="Microsoft Sans Serif"/>
                <a:cs typeface="Microsoft Sans Serif"/>
              </a:rPr>
              <a:t>for</a:t>
            </a:r>
            <a:r>
              <a:rPr sz="1577" spc="-45" dirty="0">
                <a:solidFill>
                  <a:prstClr val="black"/>
                </a:solidFill>
                <a:latin typeface="Microsoft Sans Serif"/>
                <a:cs typeface="Microsoft Sans Serif"/>
              </a:rPr>
              <a:t> </a:t>
            </a:r>
            <a:r>
              <a:rPr sz="1577" spc="52" dirty="0">
                <a:solidFill>
                  <a:prstClr val="black"/>
                </a:solidFill>
                <a:latin typeface="Microsoft Sans Serif"/>
                <a:cs typeface="Microsoft Sans Serif"/>
              </a:rPr>
              <a:t>all</a:t>
            </a:r>
            <a:r>
              <a:rPr sz="1577" spc="-42" dirty="0">
                <a:solidFill>
                  <a:prstClr val="black"/>
                </a:solidFill>
                <a:latin typeface="Microsoft Sans Serif"/>
                <a:cs typeface="Microsoft Sans Serif"/>
              </a:rPr>
              <a:t> </a:t>
            </a:r>
            <a:r>
              <a:rPr sz="1577" spc="85" dirty="0">
                <a:solidFill>
                  <a:prstClr val="black"/>
                </a:solidFill>
                <a:latin typeface="Microsoft Sans Serif"/>
                <a:cs typeface="Microsoft Sans Serif"/>
              </a:rPr>
              <a:t>models</a:t>
            </a:r>
            <a:endParaRPr sz="1577">
              <a:solidFill>
                <a:prstClr val="black"/>
              </a:solidFill>
              <a:latin typeface="Microsoft Sans Serif"/>
              <a:cs typeface="Microsoft Sans Serif"/>
            </a:endParaRPr>
          </a:p>
        </p:txBody>
      </p:sp>
      <p:sp>
        <p:nvSpPr>
          <p:cNvPr id="20" name="object 17"/>
          <p:cNvSpPr/>
          <p:nvPr/>
        </p:nvSpPr>
        <p:spPr>
          <a:xfrm>
            <a:off x="652790" y="4002356"/>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9"/>
                </a:lnTo>
                <a:lnTo>
                  <a:pt x="0" y="469857"/>
                </a:lnTo>
                <a:lnTo>
                  <a:pt x="0" y="2771690"/>
                </a:lnTo>
                <a:lnTo>
                  <a:pt x="864" y="2836649"/>
                </a:lnTo>
                <a:lnTo>
                  <a:pt x="3212" y="2892730"/>
                </a:lnTo>
                <a:lnTo>
                  <a:pt x="7783" y="2940820"/>
                </a:lnTo>
                <a:lnTo>
                  <a:pt x="15320" y="2981807"/>
                </a:lnTo>
                <a:lnTo>
                  <a:pt x="46497" y="3060935"/>
                </a:lnTo>
                <a:lnTo>
                  <a:pt x="72398" y="3101489"/>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9"/>
                </a:lnTo>
                <a:lnTo>
                  <a:pt x="3622186" y="3060935"/>
                </a:lnTo>
                <a:lnTo>
                  <a:pt x="3642120" y="3016580"/>
                </a:lnTo>
                <a:lnTo>
                  <a:pt x="3660900" y="2940820"/>
                </a:lnTo>
                <a:lnTo>
                  <a:pt x="3665471" y="2892730"/>
                </a:lnTo>
                <a:lnTo>
                  <a:pt x="3667819" y="2836649"/>
                </a:lnTo>
                <a:lnTo>
                  <a:pt x="3668684" y="2771690"/>
                </a:lnTo>
                <a:lnTo>
                  <a:pt x="3668684" y="469857"/>
                </a:lnTo>
                <a:lnTo>
                  <a:pt x="3667819" y="404899"/>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21" name="object 18"/>
          <p:cNvSpPr txBox="1"/>
          <p:nvPr/>
        </p:nvSpPr>
        <p:spPr>
          <a:xfrm>
            <a:off x="810108" y="4306086"/>
            <a:ext cx="1910305" cy="1353842"/>
          </a:xfrm>
          <a:prstGeom prst="rect">
            <a:avLst/>
          </a:prstGeom>
        </p:spPr>
        <p:txBody>
          <a:bodyPr vert="horz" wrap="square" lIns="0" tIns="6931" rIns="0" bIns="0" rtlCol="0">
            <a:spAutoFit/>
          </a:bodyPr>
          <a:lstStyle/>
          <a:p>
            <a:pPr marL="7316" marR="3081" algn="ctr">
              <a:lnSpc>
                <a:spcPct val="111000"/>
              </a:lnSpc>
              <a:spcBef>
                <a:spcPts val="55"/>
              </a:spcBef>
            </a:pPr>
            <a:r>
              <a:rPr sz="1577" spc="73" dirty="0">
                <a:solidFill>
                  <a:prstClr val="black"/>
                </a:solidFill>
                <a:latin typeface="Microsoft Sans Serif"/>
                <a:cs typeface="Microsoft Sans Serif"/>
              </a:rPr>
              <a:t>Finding</a:t>
            </a:r>
            <a:r>
              <a:rPr sz="1577" spc="-61" dirty="0">
                <a:solidFill>
                  <a:prstClr val="black"/>
                </a:solidFill>
                <a:latin typeface="Microsoft Sans Serif"/>
                <a:cs typeface="Microsoft Sans Serif"/>
              </a:rPr>
              <a:t> </a:t>
            </a:r>
            <a:r>
              <a:rPr sz="1577" spc="97" dirty="0">
                <a:solidFill>
                  <a:prstClr val="black"/>
                </a:solidFill>
                <a:latin typeface="Microsoft Sans Serif"/>
                <a:cs typeface="Microsoft Sans Serif"/>
              </a:rPr>
              <a:t>the</a:t>
            </a:r>
            <a:r>
              <a:rPr sz="1577" spc="-58" dirty="0">
                <a:solidFill>
                  <a:prstClr val="black"/>
                </a:solidFill>
                <a:latin typeface="Microsoft Sans Serif"/>
                <a:cs typeface="Microsoft Sans Serif"/>
              </a:rPr>
              <a:t> </a:t>
            </a:r>
            <a:r>
              <a:rPr sz="1577" spc="115" dirty="0">
                <a:solidFill>
                  <a:prstClr val="black"/>
                </a:solidFill>
                <a:latin typeface="Microsoft Sans Serif"/>
                <a:cs typeface="Microsoft Sans Serif"/>
              </a:rPr>
              <a:t>method </a:t>
            </a:r>
            <a:r>
              <a:rPr sz="1577" spc="-409" dirty="0">
                <a:solidFill>
                  <a:prstClr val="black"/>
                </a:solidFill>
                <a:latin typeface="Microsoft Sans Serif"/>
                <a:cs typeface="Microsoft Sans Serif"/>
              </a:rPr>
              <a:t> </a:t>
            </a:r>
            <a:r>
              <a:rPr sz="1577" spc="97" dirty="0">
                <a:solidFill>
                  <a:prstClr val="black"/>
                </a:solidFill>
                <a:latin typeface="Microsoft Sans Serif"/>
                <a:cs typeface="Microsoft Sans Serif"/>
              </a:rPr>
              <a:t>performs </a:t>
            </a:r>
            <a:r>
              <a:rPr sz="1577" spc="85" dirty="0">
                <a:solidFill>
                  <a:prstClr val="black"/>
                </a:solidFill>
                <a:latin typeface="Microsoft Sans Serif"/>
                <a:cs typeface="Microsoft Sans Serif"/>
              </a:rPr>
              <a:t>best </a:t>
            </a:r>
            <a:r>
              <a:rPr sz="1577" spc="103" dirty="0">
                <a:solidFill>
                  <a:prstClr val="black"/>
                </a:solidFill>
                <a:latin typeface="Microsoft Sans Serif"/>
                <a:cs typeface="Microsoft Sans Serif"/>
              </a:rPr>
              <a:t>by </a:t>
            </a:r>
            <a:r>
              <a:rPr sz="1577" spc="106" dirty="0">
                <a:solidFill>
                  <a:prstClr val="black"/>
                </a:solidFill>
                <a:latin typeface="Microsoft Sans Serif"/>
                <a:cs typeface="Microsoft Sans Serif"/>
              </a:rPr>
              <a:t> </a:t>
            </a:r>
            <a:r>
              <a:rPr sz="1577" spc="82" dirty="0">
                <a:solidFill>
                  <a:prstClr val="black"/>
                </a:solidFill>
                <a:latin typeface="Microsoft Sans Serif"/>
                <a:cs typeface="Microsoft Sans Serif"/>
              </a:rPr>
              <a:t>examining </a:t>
            </a:r>
            <a:r>
              <a:rPr sz="1577" spc="97" dirty="0">
                <a:solidFill>
                  <a:prstClr val="black"/>
                </a:solidFill>
                <a:latin typeface="Microsoft Sans Serif"/>
                <a:cs typeface="Microsoft Sans Serif"/>
              </a:rPr>
              <a:t>the </a:t>
            </a:r>
            <a:r>
              <a:rPr sz="1577" spc="100" dirty="0">
                <a:solidFill>
                  <a:prstClr val="black"/>
                </a:solidFill>
                <a:latin typeface="Microsoft Sans Serif"/>
                <a:cs typeface="Microsoft Sans Serif"/>
              </a:rPr>
              <a:t> </a:t>
            </a:r>
            <a:r>
              <a:rPr sz="1577" spc="42" dirty="0">
                <a:solidFill>
                  <a:prstClr val="black"/>
                </a:solidFill>
                <a:latin typeface="Microsoft Sans Serif"/>
                <a:cs typeface="Microsoft Sans Serif"/>
              </a:rPr>
              <a:t>Jaccard_score </a:t>
            </a:r>
            <a:r>
              <a:rPr sz="1577" spc="79" dirty="0">
                <a:solidFill>
                  <a:prstClr val="black"/>
                </a:solidFill>
                <a:latin typeface="Microsoft Sans Serif"/>
                <a:cs typeface="Microsoft Sans Serif"/>
              </a:rPr>
              <a:t>and </a:t>
            </a:r>
            <a:r>
              <a:rPr sz="1577" spc="82" dirty="0">
                <a:solidFill>
                  <a:prstClr val="black"/>
                </a:solidFill>
                <a:latin typeface="Microsoft Sans Serif"/>
                <a:cs typeface="Microsoft Sans Serif"/>
              </a:rPr>
              <a:t> </a:t>
            </a:r>
            <a:r>
              <a:rPr sz="1577" spc="-15" dirty="0">
                <a:solidFill>
                  <a:prstClr val="black"/>
                </a:solidFill>
                <a:latin typeface="Microsoft Sans Serif"/>
                <a:cs typeface="Microsoft Sans Serif"/>
              </a:rPr>
              <a:t>F1_score</a:t>
            </a:r>
            <a:r>
              <a:rPr sz="1577" spc="-49" dirty="0">
                <a:solidFill>
                  <a:prstClr val="black"/>
                </a:solidFill>
                <a:latin typeface="Microsoft Sans Serif"/>
                <a:cs typeface="Microsoft Sans Serif"/>
              </a:rPr>
              <a:t> </a:t>
            </a:r>
            <a:r>
              <a:rPr sz="1577" spc="97" dirty="0">
                <a:solidFill>
                  <a:prstClr val="black"/>
                </a:solidFill>
                <a:latin typeface="Microsoft Sans Serif"/>
                <a:cs typeface="Microsoft Sans Serif"/>
              </a:rPr>
              <a:t>metrics</a:t>
            </a:r>
            <a:endParaRPr sz="1577">
              <a:solidFill>
                <a:prstClr val="black"/>
              </a:solidFill>
              <a:latin typeface="Microsoft Sans Serif"/>
              <a:cs typeface="Microsoft Sans Serif"/>
            </a:endParaRPr>
          </a:p>
        </p:txBody>
      </p:sp>
      <p:grpSp>
        <p:nvGrpSpPr>
          <p:cNvPr id="22" name="object 20"/>
          <p:cNvGrpSpPr/>
          <p:nvPr/>
        </p:nvGrpSpPr>
        <p:grpSpPr>
          <a:xfrm>
            <a:off x="5819541" y="2094841"/>
            <a:ext cx="538320" cy="513291"/>
            <a:chOff x="9596148" y="3454547"/>
            <a:chExt cx="887730" cy="846455"/>
          </a:xfrm>
        </p:grpSpPr>
        <p:sp>
          <p:nvSpPr>
            <p:cNvPr id="23" name="object 21"/>
            <p:cNvSpPr/>
            <p:nvPr/>
          </p:nvSpPr>
          <p:spPr>
            <a:xfrm>
              <a:off x="9622325" y="3480724"/>
              <a:ext cx="835025" cy="793750"/>
            </a:xfrm>
            <a:custGeom>
              <a:avLst/>
              <a:gdLst/>
              <a:ahLst/>
              <a:cxnLst/>
              <a:rect l="l" t="t" r="r" b="b"/>
              <a:pathLst>
                <a:path w="835025" h="793750">
                  <a:moveTo>
                    <a:pt x="469134" y="0"/>
                  </a:moveTo>
                  <a:lnTo>
                    <a:pt x="469134" y="269861"/>
                  </a:lnTo>
                  <a:lnTo>
                    <a:pt x="0" y="269861"/>
                  </a:lnTo>
                  <a:lnTo>
                    <a:pt x="0" y="523848"/>
                  </a:lnTo>
                  <a:lnTo>
                    <a:pt x="469134" y="523848"/>
                  </a:lnTo>
                  <a:lnTo>
                    <a:pt x="469134" y="793710"/>
                  </a:lnTo>
                  <a:lnTo>
                    <a:pt x="834912" y="396855"/>
                  </a:lnTo>
                  <a:lnTo>
                    <a:pt x="469134" y="0"/>
                  </a:lnTo>
                  <a:close/>
                </a:path>
              </a:pathLst>
            </a:custGeom>
            <a:solidFill>
              <a:srgbClr val="D5D5D5"/>
            </a:solidFill>
          </p:spPr>
          <p:txBody>
            <a:bodyPr wrap="square" lIns="0" tIns="0" rIns="0" bIns="0" rtlCol="0"/>
            <a:lstStyle/>
            <a:p>
              <a:endParaRPr sz="1092">
                <a:solidFill>
                  <a:prstClr val="black"/>
                </a:solidFill>
              </a:endParaRPr>
            </a:p>
          </p:txBody>
        </p:sp>
        <p:sp>
          <p:nvSpPr>
            <p:cNvPr id="24" name="object 22"/>
            <p:cNvSpPr/>
            <p:nvPr/>
          </p:nvSpPr>
          <p:spPr>
            <a:xfrm>
              <a:off x="9622325" y="3480724"/>
              <a:ext cx="835025" cy="793750"/>
            </a:xfrm>
            <a:custGeom>
              <a:avLst/>
              <a:gdLst/>
              <a:ahLst/>
              <a:cxnLst/>
              <a:rect l="l" t="t" r="r" b="b"/>
              <a:pathLst>
                <a:path w="835025" h="793750">
                  <a:moveTo>
                    <a:pt x="469133" y="523849"/>
                  </a:moveTo>
                  <a:lnTo>
                    <a:pt x="469133" y="793711"/>
                  </a:lnTo>
                  <a:lnTo>
                    <a:pt x="834912" y="396855"/>
                  </a:lnTo>
                  <a:lnTo>
                    <a:pt x="469133" y="0"/>
                  </a:lnTo>
                  <a:lnTo>
                    <a:pt x="469133" y="269861"/>
                  </a:lnTo>
                  <a:lnTo>
                    <a:pt x="0" y="269861"/>
                  </a:lnTo>
                  <a:lnTo>
                    <a:pt x="0" y="523849"/>
                  </a:lnTo>
                  <a:lnTo>
                    <a:pt x="469133"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25" name="object 23"/>
          <p:cNvGrpSpPr/>
          <p:nvPr/>
        </p:nvGrpSpPr>
        <p:grpSpPr>
          <a:xfrm>
            <a:off x="2935354" y="2094841"/>
            <a:ext cx="538320" cy="513291"/>
            <a:chOff x="4839910" y="3454547"/>
            <a:chExt cx="887730" cy="846455"/>
          </a:xfrm>
        </p:grpSpPr>
        <p:sp>
          <p:nvSpPr>
            <p:cNvPr id="26" name="object 24"/>
            <p:cNvSpPr/>
            <p:nvPr/>
          </p:nvSpPr>
          <p:spPr>
            <a:xfrm>
              <a:off x="4866087" y="3480724"/>
              <a:ext cx="835025" cy="793750"/>
            </a:xfrm>
            <a:custGeom>
              <a:avLst/>
              <a:gdLst/>
              <a:ahLst/>
              <a:cxnLst/>
              <a:rect l="l" t="t" r="r" b="b"/>
              <a:pathLst>
                <a:path w="835025" h="793750">
                  <a:moveTo>
                    <a:pt x="469133" y="0"/>
                  </a:moveTo>
                  <a:lnTo>
                    <a:pt x="469133" y="269860"/>
                  </a:lnTo>
                  <a:lnTo>
                    <a:pt x="0" y="269860"/>
                  </a:lnTo>
                  <a:lnTo>
                    <a:pt x="0" y="523848"/>
                  </a:lnTo>
                  <a:lnTo>
                    <a:pt x="469133" y="523848"/>
                  </a:lnTo>
                  <a:lnTo>
                    <a:pt x="469133" y="793710"/>
                  </a:lnTo>
                  <a:lnTo>
                    <a:pt x="834912" y="396854"/>
                  </a:lnTo>
                  <a:lnTo>
                    <a:pt x="469133" y="0"/>
                  </a:lnTo>
                  <a:close/>
                </a:path>
              </a:pathLst>
            </a:custGeom>
            <a:solidFill>
              <a:srgbClr val="D5D5D5"/>
            </a:solidFill>
          </p:spPr>
          <p:txBody>
            <a:bodyPr wrap="square" lIns="0" tIns="0" rIns="0" bIns="0" rtlCol="0"/>
            <a:lstStyle/>
            <a:p>
              <a:endParaRPr sz="1092">
                <a:solidFill>
                  <a:prstClr val="black"/>
                </a:solidFill>
              </a:endParaRPr>
            </a:p>
          </p:txBody>
        </p:sp>
        <p:sp>
          <p:nvSpPr>
            <p:cNvPr id="27" name="object 25"/>
            <p:cNvSpPr/>
            <p:nvPr/>
          </p:nvSpPr>
          <p:spPr>
            <a:xfrm>
              <a:off x="4866087" y="3480724"/>
              <a:ext cx="835025" cy="793750"/>
            </a:xfrm>
            <a:custGeom>
              <a:avLst/>
              <a:gdLst/>
              <a:ahLst/>
              <a:cxnLst/>
              <a:rect l="l" t="t" r="r" b="b"/>
              <a:pathLst>
                <a:path w="835025" h="793750">
                  <a:moveTo>
                    <a:pt x="469133" y="523849"/>
                  </a:moveTo>
                  <a:lnTo>
                    <a:pt x="469133" y="793711"/>
                  </a:lnTo>
                  <a:lnTo>
                    <a:pt x="834912" y="396855"/>
                  </a:lnTo>
                  <a:lnTo>
                    <a:pt x="469133" y="0"/>
                  </a:lnTo>
                  <a:lnTo>
                    <a:pt x="469133" y="269861"/>
                  </a:lnTo>
                  <a:lnTo>
                    <a:pt x="0" y="269861"/>
                  </a:lnTo>
                  <a:lnTo>
                    <a:pt x="0" y="523849"/>
                  </a:lnTo>
                  <a:lnTo>
                    <a:pt x="469133"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28" name="object 26"/>
          <p:cNvGrpSpPr/>
          <p:nvPr/>
        </p:nvGrpSpPr>
        <p:grpSpPr>
          <a:xfrm>
            <a:off x="8703730" y="2094841"/>
            <a:ext cx="538320" cy="513291"/>
            <a:chOff x="14352390" y="3454547"/>
            <a:chExt cx="887730" cy="846455"/>
          </a:xfrm>
        </p:grpSpPr>
        <p:sp>
          <p:nvSpPr>
            <p:cNvPr id="29" name="object 27"/>
            <p:cNvSpPr/>
            <p:nvPr/>
          </p:nvSpPr>
          <p:spPr>
            <a:xfrm>
              <a:off x="14378567" y="3480724"/>
              <a:ext cx="835025" cy="793750"/>
            </a:xfrm>
            <a:custGeom>
              <a:avLst/>
              <a:gdLst/>
              <a:ahLst/>
              <a:cxnLst/>
              <a:rect l="l" t="t" r="r" b="b"/>
              <a:pathLst>
                <a:path w="835025" h="793750">
                  <a:moveTo>
                    <a:pt x="469127" y="0"/>
                  </a:moveTo>
                  <a:lnTo>
                    <a:pt x="469127" y="269860"/>
                  </a:lnTo>
                  <a:lnTo>
                    <a:pt x="0" y="269860"/>
                  </a:lnTo>
                  <a:lnTo>
                    <a:pt x="0" y="523848"/>
                  </a:lnTo>
                  <a:lnTo>
                    <a:pt x="469127" y="523848"/>
                  </a:lnTo>
                  <a:lnTo>
                    <a:pt x="469127" y="793710"/>
                  </a:lnTo>
                  <a:lnTo>
                    <a:pt x="834906" y="396854"/>
                  </a:lnTo>
                  <a:lnTo>
                    <a:pt x="469127" y="0"/>
                  </a:lnTo>
                  <a:close/>
                </a:path>
              </a:pathLst>
            </a:custGeom>
            <a:solidFill>
              <a:srgbClr val="D5D5D5"/>
            </a:solidFill>
          </p:spPr>
          <p:txBody>
            <a:bodyPr wrap="square" lIns="0" tIns="0" rIns="0" bIns="0" rtlCol="0"/>
            <a:lstStyle/>
            <a:p>
              <a:endParaRPr sz="1092">
                <a:solidFill>
                  <a:prstClr val="black"/>
                </a:solidFill>
              </a:endParaRPr>
            </a:p>
          </p:txBody>
        </p:sp>
        <p:sp>
          <p:nvSpPr>
            <p:cNvPr id="30" name="object 28"/>
            <p:cNvSpPr/>
            <p:nvPr/>
          </p:nvSpPr>
          <p:spPr>
            <a:xfrm>
              <a:off x="14378567" y="3480724"/>
              <a:ext cx="835025" cy="793750"/>
            </a:xfrm>
            <a:custGeom>
              <a:avLst/>
              <a:gdLst/>
              <a:ahLst/>
              <a:cxnLst/>
              <a:rect l="l" t="t" r="r" b="b"/>
              <a:pathLst>
                <a:path w="835025" h="793750">
                  <a:moveTo>
                    <a:pt x="469133" y="523849"/>
                  </a:moveTo>
                  <a:lnTo>
                    <a:pt x="469133" y="793711"/>
                  </a:lnTo>
                  <a:lnTo>
                    <a:pt x="834912" y="396855"/>
                  </a:lnTo>
                  <a:lnTo>
                    <a:pt x="469133" y="0"/>
                  </a:lnTo>
                  <a:lnTo>
                    <a:pt x="469133" y="269861"/>
                  </a:lnTo>
                  <a:lnTo>
                    <a:pt x="0" y="269861"/>
                  </a:lnTo>
                  <a:lnTo>
                    <a:pt x="0" y="523849"/>
                  </a:lnTo>
                  <a:lnTo>
                    <a:pt x="469133"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31" name="object 29"/>
          <p:cNvGrpSpPr/>
          <p:nvPr/>
        </p:nvGrpSpPr>
        <p:grpSpPr>
          <a:xfrm>
            <a:off x="2935354" y="4728667"/>
            <a:ext cx="538320" cy="513291"/>
            <a:chOff x="4839910" y="7797922"/>
            <a:chExt cx="887730" cy="846455"/>
          </a:xfrm>
        </p:grpSpPr>
        <p:sp>
          <p:nvSpPr>
            <p:cNvPr id="32" name="object 30"/>
            <p:cNvSpPr/>
            <p:nvPr/>
          </p:nvSpPr>
          <p:spPr>
            <a:xfrm>
              <a:off x="4866087" y="7824099"/>
              <a:ext cx="835025" cy="793750"/>
            </a:xfrm>
            <a:custGeom>
              <a:avLst/>
              <a:gdLst/>
              <a:ahLst/>
              <a:cxnLst/>
              <a:rect l="l" t="t" r="r" b="b"/>
              <a:pathLst>
                <a:path w="835025" h="793750">
                  <a:moveTo>
                    <a:pt x="365778" y="0"/>
                  </a:moveTo>
                  <a:lnTo>
                    <a:pt x="0" y="396855"/>
                  </a:lnTo>
                  <a:lnTo>
                    <a:pt x="365778" y="793711"/>
                  </a:lnTo>
                  <a:lnTo>
                    <a:pt x="365778" y="523850"/>
                  </a:lnTo>
                  <a:lnTo>
                    <a:pt x="834912" y="523850"/>
                  </a:lnTo>
                  <a:lnTo>
                    <a:pt x="834912" y="269861"/>
                  </a:lnTo>
                  <a:lnTo>
                    <a:pt x="365778" y="269861"/>
                  </a:lnTo>
                  <a:lnTo>
                    <a:pt x="365778" y="0"/>
                  </a:lnTo>
                  <a:close/>
                </a:path>
              </a:pathLst>
            </a:custGeom>
            <a:solidFill>
              <a:srgbClr val="D5D5D5"/>
            </a:solidFill>
          </p:spPr>
          <p:txBody>
            <a:bodyPr wrap="square" lIns="0" tIns="0" rIns="0" bIns="0" rtlCol="0"/>
            <a:lstStyle/>
            <a:p>
              <a:endParaRPr sz="1092">
                <a:solidFill>
                  <a:prstClr val="black"/>
                </a:solidFill>
              </a:endParaRPr>
            </a:p>
          </p:txBody>
        </p:sp>
        <p:sp>
          <p:nvSpPr>
            <p:cNvPr id="33" name="object 31"/>
            <p:cNvSpPr/>
            <p:nvPr/>
          </p:nvSpPr>
          <p:spPr>
            <a:xfrm>
              <a:off x="4866087" y="7824099"/>
              <a:ext cx="835025" cy="793750"/>
            </a:xfrm>
            <a:custGeom>
              <a:avLst/>
              <a:gdLst/>
              <a:ahLst/>
              <a:cxnLst/>
              <a:rect l="l" t="t" r="r" b="b"/>
              <a:pathLst>
                <a:path w="835025" h="793750">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34" name="object 32"/>
          <p:cNvGrpSpPr/>
          <p:nvPr/>
        </p:nvGrpSpPr>
        <p:grpSpPr>
          <a:xfrm>
            <a:off x="5825255" y="4728667"/>
            <a:ext cx="538320" cy="513291"/>
            <a:chOff x="9605572" y="7797922"/>
            <a:chExt cx="887730" cy="846455"/>
          </a:xfrm>
        </p:grpSpPr>
        <p:sp>
          <p:nvSpPr>
            <p:cNvPr id="35" name="object 33"/>
            <p:cNvSpPr/>
            <p:nvPr/>
          </p:nvSpPr>
          <p:spPr>
            <a:xfrm>
              <a:off x="9631749" y="7824099"/>
              <a:ext cx="835025" cy="793750"/>
            </a:xfrm>
            <a:custGeom>
              <a:avLst/>
              <a:gdLst/>
              <a:ahLst/>
              <a:cxnLst/>
              <a:rect l="l" t="t" r="r" b="b"/>
              <a:pathLst>
                <a:path w="835025" h="793750">
                  <a:moveTo>
                    <a:pt x="365779" y="0"/>
                  </a:moveTo>
                  <a:lnTo>
                    <a:pt x="0" y="396855"/>
                  </a:lnTo>
                  <a:lnTo>
                    <a:pt x="365779" y="793711"/>
                  </a:lnTo>
                  <a:lnTo>
                    <a:pt x="365779" y="523850"/>
                  </a:lnTo>
                  <a:lnTo>
                    <a:pt x="834912" y="523850"/>
                  </a:lnTo>
                  <a:lnTo>
                    <a:pt x="834912" y="269861"/>
                  </a:lnTo>
                  <a:lnTo>
                    <a:pt x="365779" y="269861"/>
                  </a:lnTo>
                  <a:lnTo>
                    <a:pt x="365779" y="0"/>
                  </a:lnTo>
                  <a:close/>
                </a:path>
              </a:pathLst>
            </a:custGeom>
            <a:solidFill>
              <a:srgbClr val="D5D5D5"/>
            </a:solidFill>
          </p:spPr>
          <p:txBody>
            <a:bodyPr wrap="square" lIns="0" tIns="0" rIns="0" bIns="0" rtlCol="0"/>
            <a:lstStyle/>
            <a:p>
              <a:endParaRPr sz="1092">
                <a:solidFill>
                  <a:prstClr val="black"/>
                </a:solidFill>
              </a:endParaRPr>
            </a:p>
          </p:txBody>
        </p:sp>
        <p:sp>
          <p:nvSpPr>
            <p:cNvPr id="36" name="object 34"/>
            <p:cNvSpPr/>
            <p:nvPr/>
          </p:nvSpPr>
          <p:spPr>
            <a:xfrm>
              <a:off x="9631749" y="7824099"/>
              <a:ext cx="835025" cy="793750"/>
            </a:xfrm>
            <a:custGeom>
              <a:avLst/>
              <a:gdLst/>
              <a:ahLst/>
              <a:cxnLst/>
              <a:rect l="l" t="t" r="r" b="b"/>
              <a:pathLst>
                <a:path w="835025" h="793750">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37" name="object 35"/>
          <p:cNvGrpSpPr/>
          <p:nvPr/>
        </p:nvGrpSpPr>
        <p:grpSpPr>
          <a:xfrm>
            <a:off x="8709441" y="4728667"/>
            <a:ext cx="538320" cy="513291"/>
            <a:chOff x="14361807" y="7797922"/>
            <a:chExt cx="887730" cy="846455"/>
          </a:xfrm>
        </p:grpSpPr>
        <p:sp>
          <p:nvSpPr>
            <p:cNvPr id="38" name="object 36"/>
            <p:cNvSpPr/>
            <p:nvPr/>
          </p:nvSpPr>
          <p:spPr>
            <a:xfrm>
              <a:off x="14387990" y="7824099"/>
              <a:ext cx="835025" cy="793750"/>
            </a:xfrm>
            <a:custGeom>
              <a:avLst/>
              <a:gdLst/>
              <a:ahLst/>
              <a:cxnLst/>
              <a:rect l="l" t="t" r="r" b="b"/>
              <a:pathLst>
                <a:path w="835025" h="793750">
                  <a:moveTo>
                    <a:pt x="365779" y="0"/>
                  </a:moveTo>
                  <a:lnTo>
                    <a:pt x="0" y="396855"/>
                  </a:lnTo>
                  <a:lnTo>
                    <a:pt x="365779" y="793711"/>
                  </a:lnTo>
                  <a:lnTo>
                    <a:pt x="365779" y="523850"/>
                  </a:lnTo>
                  <a:lnTo>
                    <a:pt x="834906" y="523850"/>
                  </a:lnTo>
                  <a:lnTo>
                    <a:pt x="834906" y="269861"/>
                  </a:lnTo>
                  <a:lnTo>
                    <a:pt x="365779" y="269861"/>
                  </a:lnTo>
                  <a:lnTo>
                    <a:pt x="365779" y="0"/>
                  </a:lnTo>
                  <a:close/>
                </a:path>
              </a:pathLst>
            </a:custGeom>
            <a:solidFill>
              <a:srgbClr val="D5D5D5"/>
            </a:solidFill>
          </p:spPr>
          <p:txBody>
            <a:bodyPr wrap="square" lIns="0" tIns="0" rIns="0" bIns="0" rtlCol="0"/>
            <a:lstStyle/>
            <a:p>
              <a:endParaRPr sz="1092">
                <a:solidFill>
                  <a:prstClr val="black"/>
                </a:solidFill>
              </a:endParaRPr>
            </a:p>
          </p:txBody>
        </p:sp>
        <p:sp>
          <p:nvSpPr>
            <p:cNvPr id="39" name="object 37"/>
            <p:cNvSpPr/>
            <p:nvPr/>
          </p:nvSpPr>
          <p:spPr>
            <a:xfrm>
              <a:off x="14387984" y="7824099"/>
              <a:ext cx="835025" cy="793750"/>
            </a:xfrm>
            <a:custGeom>
              <a:avLst/>
              <a:gdLst/>
              <a:ahLst/>
              <a:cxnLst/>
              <a:rect l="l" t="t" r="r" b="b"/>
              <a:pathLst>
                <a:path w="835025" h="793750">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40" name="object 38"/>
          <p:cNvGrpSpPr/>
          <p:nvPr/>
        </p:nvGrpSpPr>
        <p:grpSpPr>
          <a:xfrm>
            <a:off x="10161176" y="3401069"/>
            <a:ext cx="513291" cy="538320"/>
            <a:chOff x="16755825" y="5608614"/>
            <a:chExt cx="846455" cy="887730"/>
          </a:xfrm>
        </p:grpSpPr>
        <p:sp>
          <p:nvSpPr>
            <p:cNvPr id="41" name="object 39"/>
            <p:cNvSpPr/>
            <p:nvPr/>
          </p:nvSpPr>
          <p:spPr>
            <a:xfrm>
              <a:off x="16782002" y="5634791"/>
              <a:ext cx="793750" cy="835025"/>
            </a:xfrm>
            <a:custGeom>
              <a:avLst/>
              <a:gdLst/>
              <a:ahLst/>
              <a:cxnLst/>
              <a:rect l="l" t="t" r="r" b="b"/>
              <a:pathLst>
                <a:path w="793750" h="835025">
                  <a:moveTo>
                    <a:pt x="523847" y="0"/>
                  </a:moveTo>
                  <a:lnTo>
                    <a:pt x="269855" y="0"/>
                  </a:lnTo>
                  <a:lnTo>
                    <a:pt x="269855" y="469134"/>
                  </a:lnTo>
                  <a:lnTo>
                    <a:pt x="0" y="469134"/>
                  </a:lnTo>
                  <a:lnTo>
                    <a:pt x="396857" y="834912"/>
                  </a:lnTo>
                  <a:lnTo>
                    <a:pt x="793703" y="469134"/>
                  </a:lnTo>
                  <a:lnTo>
                    <a:pt x="523847" y="469134"/>
                  </a:lnTo>
                  <a:lnTo>
                    <a:pt x="523847" y="0"/>
                  </a:lnTo>
                  <a:close/>
                </a:path>
              </a:pathLst>
            </a:custGeom>
            <a:solidFill>
              <a:srgbClr val="D5D5D5"/>
            </a:solidFill>
          </p:spPr>
          <p:txBody>
            <a:bodyPr wrap="square" lIns="0" tIns="0" rIns="0" bIns="0" rtlCol="0"/>
            <a:lstStyle/>
            <a:p>
              <a:endParaRPr sz="1092">
                <a:solidFill>
                  <a:prstClr val="black"/>
                </a:solidFill>
              </a:endParaRPr>
            </a:p>
          </p:txBody>
        </p:sp>
        <p:sp>
          <p:nvSpPr>
            <p:cNvPr id="42" name="object 40"/>
            <p:cNvSpPr/>
            <p:nvPr/>
          </p:nvSpPr>
          <p:spPr>
            <a:xfrm>
              <a:off x="16782002" y="5634791"/>
              <a:ext cx="793750" cy="835025"/>
            </a:xfrm>
            <a:custGeom>
              <a:avLst/>
              <a:gdLst/>
              <a:ahLst/>
              <a:cxnLst/>
              <a:rect l="l" t="t" r="r" b="b"/>
              <a:pathLst>
                <a:path w="793750" h="835025">
                  <a:moveTo>
                    <a:pt x="523849" y="469133"/>
                  </a:moveTo>
                  <a:lnTo>
                    <a:pt x="793711" y="469133"/>
                  </a:lnTo>
                  <a:lnTo>
                    <a:pt x="396855" y="834912"/>
                  </a:lnTo>
                  <a:lnTo>
                    <a:pt x="0" y="469133"/>
                  </a:lnTo>
                  <a:lnTo>
                    <a:pt x="269861" y="469133"/>
                  </a:lnTo>
                  <a:lnTo>
                    <a:pt x="269861" y="0"/>
                  </a:lnTo>
                  <a:lnTo>
                    <a:pt x="523849" y="0"/>
                  </a:lnTo>
                  <a:lnTo>
                    <a:pt x="523849" y="469133"/>
                  </a:lnTo>
                  <a:close/>
                </a:path>
              </a:pathLst>
            </a:custGeom>
            <a:ln w="52354">
              <a:solidFill>
                <a:srgbClr val="D5D5D5"/>
              </a:solidFill>
            </a:ln>
          </p:spPr>
          <p:txBody>
            <a:bodyPr wrap="square" lIns="0" tIns="0" rIns="0" bIns="0" rtlCol="0"/>
            <a:lstStyle/>
            <a:p>
              <a:endParaRPr sz="1092">
                <a:solidFill>
                  <a:prstClr val="black"/>
                </a:solidFill>
              </a:endParaRPr>
            </a:p>
          </p:txBody>
        </p:sp>
      </p:grpSp>
      <p:sp>
        <p:nvSpPr>
          <p:cNvPr id="43" name="Rectangle 42"/>
          <p:cNvSpPr/>
          <p:nvPr/>
        </p:nvSpPr>
        <p:spPr>
          <a:xfrm>
            <a:off x="652789" y="6299505"/>
            <a:ext cx="8731424"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GitHub URL: </a:t>
            </a:r>
            <a:r>
              <a:rPr lang="en-US" dirty="0">
                <a:solidFill>
                  <a:srgbClr val="0948CB"/>
                </a:solidFill>
                <a:latin typeface="Abadi" panose="020B0604020104020204" pitchFamily="34" charset="0"/>
              </a:rPr>
              <a:t>https://github.com/raj-sharma123/Applied-Data-Science-Capstone </a:t>
            </a:r>
            <a:endParaRPr lang="en-US" dirty="0">
              <a:solidFill>
                <a:srgbClr val="0948CB"/>
              </a:solidFill>
            </a:endParaRP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object 3"/>
          <p:cNvPicPr/>
          <p:nvPr/>
        </p:nvPicPr>
        <p:blipFill>
          <a:blip r:embed="rId3" cstate="print"/>
          <a:stretch>
            <a:fillRect/>
          </a:stretch>
        </p:blipFill>
        <p:spPr>
          <a:xfrm>
            <a:off x="697570" y="1522854"/>
            <a:ext cx="10796858" cy="2224706"/>
          </a:xfrm>
          <a:prstGeom prst="rect">
            <a:avLst/>
          </a:prstGeom>
        </p:spPr>
      </p:pic>
      <p:sp>
        <p:nvSpPr>
          <p:cNvPr id="7" name="object 4"/>
          <p:cNvSpPr txBox="1"/>
          <p:nvPr/>
        </p:nvSpPr>
        <p:spPr>
          <a:xfrm>
            <a:off x="715266" y="3813312"/>
            <a:ext cx="9513405" cy="2307034"/>
          </a:xfrm>
          <a:prstGeom prst="rect">
            <a:avLst/>
          </a:prstGeom>
        </p:spPr>
        <p:txBody>
          <a:bodyPr vert="horz" wrap="square" lIns="0" tIns="191762" rIns="0" bIns="0" rtlCol="0">
            <a:spAutoFit/>
          </a:bodyPr>
          <a:lstStyle/>
          <a:p>
            <a:pPr marL="7701">
              <a:spcBef>
                <a:spcPts val="1510"/>
              </a:spcBef>
            </a:pPr>
            <a:r>
              <a:rPr sz="2200" b="1" dirty="0">
                <a:solidFill>
                  <a:schemeClr val="accent3">
                    <a:lumMod val="25000"/>
                  </a:schemeClr>
                </a:solidFill>
                <a:latin typeface="Abadi"/>
              </a:rPr>
              <a:t>Explanation:</a:t>
            </a:r>
          </a:p>
          <a:p>
            <a:pPr marL="812100" indent="-246056">
              <a:spcBef>
                <a:spcPts val="1301"/>
              </a:spcBef>
              <a:buFontTx/>
              <a:buChar char="•"/>
              <a:tabLst>
                <a:tab pos="812100" algn="l"/>
                <a:tab pos="812485" algn="l"/>
              </a:tabLst>
            </a:pPr>
            <a:r>
              <a:rPr spc="12" dirty="0">
                <a:cs typeface="Microsoft Sans Serif"/>
              </a:rPr>
              <a:t>The</a:t>
            </a:r>
            <a:r>
              <a:rPr spc="6" dirty="0">
                <a:cs typeface="Microsoft Sans Serif"/>
              </a:rPr>
              <a:t> </a:t>
            </a:r>
            <a:r>
              <a:rPr spc="52" dirty="0">
                <a:cs typeface="Microsoft Sans Serif"/>
              </a:rPr>
              <a:t>earliest</a:t>
            </a:r>
            <a:r>
              <a:rPr spc="6" dirty="0">
                <a:cs typeface="Microsoft Sans Serif"/>
              </a:rPr>
              <a:t> </a:t>
            </a:r>
            <a:r>
              <a:rPr spc="73" dirty="0">
                <a:cs typeface="Times New Roman"/>
              </a:rPr>
              <a:t>f</a:t>
            </a:r>
            <a:r>
              <a:rPr spc="73" dirty="0">
                <a:cs typeface="Microsoft Sans Serif"/>
              </a:rPr>
              <a:t>lights</a:t>
            </a:r>
            <a:r>
              <a:rPr spc="9" dirty="0">
                <a:cs typeface="Microsoft Sans Serif"/>
              </a:rPr>
              <a:t> </a:t>
            </a:r>
            <a:r>
              <a:rPr spc="33" dirty="0">
                <a:cs typeface="Microsoft Sans Serif"/>
              </a:rPr>
              <a:t>all</a:t>
            </a:r>
            <a:r>
              <a:rPr spc="6" dirty="0">
                <a:cs typeface="Microsoft Sans Serif"/>
              </a:rPr>
              <a:t> </a:t>
            </a:r>
            <a:r>
              <a:rPr spc="69" dirty="0">
                <a:cs typeface="Microsoft Sans Serif"/>
              </a:rPr>
              <a:t>failed</a:t>
            </a:r>
            <a:r>
              <a:rPr spc="6" dirty="0">
                <a:cs typeface="Microsoft Sans Serif"/>
              </a:rPr>
              <a:t> </a:t>
            </a:r>
            <a:r>
              <a:rPr spc="85" dirty="0">
                <a:cs typeface="Microsoft Sans Serif"/>
              </a:rPr>
              <a:t>while</a:t>
            </a:r>
            <a:r>
              <a:rPr spc="9" dirty="0">
                <a:cs typeface="Microsoft Sans Serif"/>
              </a:rPr>
              <a:t> </a:t>
            </a:r>
            <a:r>
              <a:rPr spc="100" dirty="0">
                <a:cs typeface="Microsoft Sans Serif"/>
              </a:rPr>
              <a:t>the</a:t>
            </a:r>
            <a:r>
              <a:rPr spc="6" dirty="0">
                <a:cs typeface="Microsoft Sans Serif"/>
              </a:rPr>
              <a:t> </a:t>
            </a:r>
            <a:r>
              <a:rPr spc="64" dirty="0">
                <a:cs typeface="Microsoft Sans Serif"/>
              </a:rPr>
              <a:t>latest</a:t>
            </a:r>
            <a:r>
              <a:rPr spc="6" dirty="0">
                <a:cs typeface="Microsoft Sans Serif"/>
              </a:rPr>
              <a:t> </a:t>
            </a:r>
            <a:r>
              <a:rPr spc="73" dirty="0">
                <a:cs typeface="Times New Roman"/>
              </a:rPr>
              <a:t>f</a:t>
            </a:r>
            <a:r>
              <a:rPr spc="73" dirty="0">
                <a:cs typeface="Microsoft Sans Serif"/>
              </a:rPr>
              <a:t>lights</a:t>
            </a:r>
            <a:r>
              <a:rPr spc="9" dirty="0">
                <a:cs typeface="Microsoft Sans Serif"/>
              </a:rPr>
              <a:t> </a:t>
            </a:r>
            <a:r>
              <a:rPr spc="33" dirty="0">
                <a:cs typeface="Microsoft Sans Serif"/>
              </a:rPr>
              <a:t>all</a:t>
            </a:r>
            <a:r>
              <a:rPr spc="6" dirty="0">
                <a:cs typeface="Microsoft Sans Serif"/>
              </a:rPr>
              <a:t> </a:t>
            </a:r>
            <a:r>
              <a:rPr spc="79" dirty="0">
                <a:cs typeface="Microsoft Sans Serif"/>
              </a:rPr>
              <a:t>succeeded.</a:t>
            </a:r>
            <a:endParaRPr dirty="0">
              <a:cs typeface="Microsoft Sans Serif"/>
            </a:endParaRPr>
          </a:p>
          <a:p>
            <a:pPr marL="812100" indent="-246056">
              <a:spcBef>
                <a:spcPts val="1295"/>
              </a:spcBef>
              <a:buFontTx/>
              <a:buChar char="•"/>
              <a:tabLst>
                <a:tab pos="812100" algn="l"/>
                <a:tab pos="812485" algn="l"/>
              </a:tabLst>
            </a:pPr>
            <a:r>
              <a:rPr spc="12" dirty="0">
                <a:cs typeface="Microsoft Sans Serif"/>
              </a:rPr>
              <a:t>The</a:t>
            </a:r>
            <a:r>
              <a:rPr spc="3" dirty="0">
                <a:cs typeface="Microsoft Sans Serif"/>
              </a:rPr>
              <a:t> </a:t>
            </a:r>
            <a:r>
              <a:rPr spc="-36" dirty="0">
                <a:cs typeface="Microsoft Sans Serif"/>
              </a:rPr>
              <a:t>CCAFS</a:t>
            </a:r>
            <a:r>
              <a:rPr spc="6" dirty="0">
                <a:cs typeface="Microsoft Sans Serif"/>
              </a:rPr>
              <a:t> </a:t>
            </a:r>
            <a:r>
              <a:rPr spc="-49" dirty="0">
                <a:cs typeface="Microsoft Sans Serif"/>
              </a:rPr>
              <a:t>SLC</a:t>
            </a:r>
            <a:r>
              <a:rPr spc="6" dirty="0">
                <a:cs typeface="Microsoft Sans Serif"/>
              </a:rPr>
              <a:t> </a:t>
            </a:r>
            <a:r>
              <a:rPr spc="200" dirty="0">
                <a:cs typeface="Microsoft Sans Serif"/>
              </a:rPr>
              <a:t>40</a:t>
            </a:r>
            <a:r>
              <a:rPr spc="6" dirty="0">
                <a:cs typeface="Microsoft Sans Serif"/>
              </a:rPr>
              <a:t> </a:t>
            </a:r>
            <a:r>
              <a:rPr spc="79" dirty="0">
                <a:cs typeface="Microsoft Sans Serif"/>
              </a:rPr>
              <a:t>launch</a:t>
            </a:r>
            <a:r>
              <a:rPr spc="6" dirty="0">
                <a:cs typeface="Microsoft Sans Serif"/>
              </a:rPr>
              <a:t> </a:t>
            </a:r>
            <a:r>
              <a:rPr spc="58" dirty="0">
                <a:cs typeface="Microsoft Sans Serif"/>
              </a:rPr>
              <a:t>site</a:t>
            </a:r>
            <a:r>
              <a:rPr spc="6" dirty="0">
                <a:cs typeface="Microsoft Sans Serif"/>
              </a:rPr>
              <a:t> </a:t>
            </a:r>
            <a:r>
              <a:rPr spc="12" dirty="0">
                <a:cs typeface="Microsoft Sans Serif"/>
              </a:rPr>
              <a:t>has</a:t>
            </a:r>
            <a:r>
              <a:rPr spc="6" dirty="0">
                <a:cs typeface="Microsoft Sans Serif"/>
              </a:rPr>
              <a:t> </a:t>
            </a:r>
            <a:r>
              <a:rPr spc="100" dirty="0">
                <a:cs typeface="Microsoft Sans Serif"/>
              </a:rPr>
              <a:t>about</a:t>
            </a:r>
            <a:r>
              <a:rPr spc="6" dirty="0">
                <a:cs typeface="Microsoft Sans Serif"/>
              </a:rPr>
              <a:t> </a:t>
            </a:r>
            <a:r>
              <a:rPr spc="-24" dirty="0">
                <a:cs typeface="Microsoft Sans Serif"/>
              </a:rPr>
              <a:t>a</a:t>
            </a:r>
            <a:r>
              <a:rPr spc="6" dirty="0">
                <a:cs typeface="Microsoft Sans Serif"/>
              </a:rPr>
              <a:t> </a:t>
            </a:r>
            <a:r>
              <a:rPr spc="69" dirty="0">
                <a:cs typeface="Microsoft Sans Serif"/>
              </a:rPr>
              <a:t>half</a:t>
            </a:r>
            <a:r>
              <a:rPr spc="6" dirty="0">
                <a:cs typeface="Microsoft Sans Serif"/>
              </a:rPr>
              <a:t> </a:t>
            </a:r>
            <a:r>
              <a:rPr spc="130" dirty="0">
                <a:cs typeface="Microsoft Sans Serif"/>
              </a:rPr>
              <a:t>of</a:t>
            </a:r>
            <a:r>
              <a:rPr spc="6" dirty="0">
                <a:cs typeface="Microsoft Sans Serif"/>
              </a:rPr>
              <a:t> </a:t>
            </a:r>
            <a:r>
              <a:rPr spc="33" dirty="0">
                <a:cs typeface="Microsoft Sans Serif"/>
              </a:rPr>
              <a:t>all</a:t>
            </a:r>
            <a:r>
              <a:rPr spc="6" dirty="0">
                <a:cs typeface="Microsoft Sans Serif"/>
              </a:rPr>
              <a:t> </a:t>
            </a:r>
            <a:r>
              <a:rPr spc="55" dirty="0">
                <a:cs typeface="Microsoft Sans Serif"/>
              </a:rPr>
              <a:t>launches.</a:t>
            </a:r>
            <a:endParaRPr dirty="0">
              <a:cs typeface="Microsoft Sans Serif"/>
            </a:endParaRPr>
          </a:p>
          <a:p>
            <a:pPr marL="812100" indent="-246056">
              <a:spcBef>
                <a:spcPts val="1298"/>
              </a:spcBef>
              <a:buFontTx/>
              <a:buChar char="•"/>
              <a:tabLst>
                <a:tab pos="812100" algn="l"/>
                <a:tab pos="812485" algn="l"/>
              </a:tabLst>
            </a:pPr>
            <a:r>
              <a:rPr spc="-85" dirty="0">
                <a:cs typeface="Microsoft Sans Serif"/>
              </a:rPr>
              <a:t>VAFB</a:t>
            </a:r>
            <a:r>
              <a:rPr dirty="0">
                <a:cs typeface="Microsoft Sans Serif"/>
              </a:rPr>
              <a:t> </a:t>
            </a:r>
            <a:r>
              <a:rPr spc="-49" dirty="0">
                <a:cs typeface="Microsoft Sans Serif"/>
              </a:rPr>
              <a:t>SLC</a:t>
            </a:r>
            <a:r>
              <a:rPr spc="3" dirty="0">
                <a:cs typeface="Microsoft Sans Serif"/>
              </a:rPr>
              <a:t> </a:t>
            </a:r>
            <a:r>
              <a:rPr spc="-30" dirty="0">
                <a:cs typeface="Microsoft Sans Serif"/>
              </a:rPr>
              <a:t>4E</a:t>
            </a:r>
            <a:r>
              <a:rPr spc="3" dirty="0">
                <a:cs typeface="Microsoft Sans Serif"/>
              </a:rPr>
              <a:t> </a:t>
            </a:r>
            <a:r>
              <a:rPr spc="79" dirty="0">
                <a:cs typeface="Microsoft Sans Serif"/>
              </a:rPr>
              <a:t>and</a:t>
            </a:r>
            <a:r>
              <a:rPr spc="3" dirty="0">
                <a:cs typeface="Microsoft Sans Serif"/>
              </a:rPr>
              <a:t> </a:t>
            </a:r>
            <a:r>
              <a:rPr spc="-64" dirty="0">
                <a:cs typeface="Microsoft Sans Serif"/>
              </a:rPr>
              <a:t>KSC</a:t>
            </a:r>
            <a:r>
              <a:rPr dirty="0">
                <a:cs typeface="Microsoft Sans Serif"/>
              </a:rPr>
              <a:t> </a:t>
            </a:r>
            <a:r>
              <a:rPr spc="-33" dirty="0">
                <a:cs typeface="Microsoft Sans Serif"/>
              </a:rPr>
              <a:t>LC</a:t>
            </a:r>
            <a:r>
              <a:rPr spc="3" dirty="0">
                <a:cs typeface="Microsoft Sans Serif"/>
              </a:rPr>
              <a:t> </a:t>
            </a:r>
            <a:r>
              <a:rPr spc="94" dirty="0">
                <a:cs typeface="Microsoft Sans Serif"/>
              </a:rPr>
              <a:t>39A</a:t>
            </a:r>
            <a:r>
              <a:rPr spc="3" dirty="0">
                <a:cs typeface="Microsoft Sans Serif"/>
              </a:rPr>
              <a:t> </a:t>
            </a:r>
            <a:r>
              <a:rPr spc="30" dirty="0">
                <a:cs typeface="Microsoft Sans Serif"/>
              </a:rPr>
              <a:t>have</a:t>
            </a:r>
            <a:r>
              <a:rPr spc="3" dirty="0">
                <a:cs typeface="Microsoft Sans Serif"/>
              </a:rPr>
              <a:t> </a:t>
            </a:r>
            <a:r>
              <a:rPr spc="91" dirty="0">
                <a:cs typeface="Microsoft Sans Serif"/>
              </a:rPr>
              <a:t>higher</a:t>
            </a:r>
            <a:r>
              <a:rPr spc="3" dirty="0">
                <a:cs typeface="Microsoft Sans Serif"/>
              </a:rPr>
              <a:t> </a:t>
            </a:r>
            <a:r>
              <a:rPr spc="49" dirty="0">
                <a:cs typeface="Microsoft Sans Serif"/>
              </a:rPr>
              <a:t>success</a:t>
            </a:r>
            <a:r>
              <a:rPr dirty="0">
                <a:cs typeface="Microsoft Sans Serif"/>
              </a:rPr>
              <a:t> </a:t>
            </a:r>
            <a:r>
              <a:rPr spc="42" dirty="0">
                <a:cs typeface="Microsoft Sans Serif"/>
              </a:rPr>
              <a:t>rates.</a:t>
            </a:r>
            <a:endParaRPr dirty="0">
              <a:cs typeface="Microsoft Sans Serif"/>
            </a:endParaRPr>
          </a:p>
          <a:p>
            <a:pPr marL="812100" indent="-246056">
              <a:spcBef>
                <a:spcPts val="1295"/>
              </a:spcBef>
              <a:buFontTx/>
              <a:buChar char="•"/>
              <a:tabLst>
                <a:tab pos="812100" algn="l"/>
                <a:tab pos="812485" algn="l"/>
              </a:tabLst>
            </a:pPr>
            <a:r>
              <a:rPr spc="85" dirty="0">
                <a:cs typeface="Microsoft Sans Serif"/>
              </a:rPr>
              <a:t>It</a:t>
            </a:r>
            <a:r>
              <a:rPr spc="3" dirty="0">
                <a:cs typeface="Microsoft Sans Serif"/>
              </a:rPr>
              <a:t> </a:t>
            </a:r>
            <a:r>
              <a:rPr spc="76" dirty="0">
                <a:cs typeface="Microsoft Sans Serif"/>
              </a:rPr>
              <a:t>can</a:t>
            </a:r>
            <a:r>
              <a:rPr spc="6" dirty="0">
                <a:cs typeface="Microsoft Sans Serif"/>
              </a:rPr>
              <a:t> </a:t>
            </a:r>
            <a:r>
              <a:rPr spc="97" dirty="0">
                <a:cs typeface="Microsoft Sans Serif"/>
              </a:rPr>
              <a:t>be</a:t>
            </a:r>
            <a:r>
              <a:rPr spc="6" dirty="0">
                <a:cs typeface="Microsoft Sans Serif"/>
              </a:rPr>
              <a:t> </a:t>
            </a:r>
            <a:r>
              <a:rPr spc="52" dirty="0">
                <a:cs typeface="Microsoft Sans Serif"/>
              </a:rPr>
              <a:t>assumed</a:t>
            </a:r>
            <a:r>
              <a:rPr spc="3" dirty="0">
                <a:cs typeface="Microsoft Sans Serif"/>
              </a:rPr>
              <a:t> </a:t>
            </a:r>
            <a:r>
              <a:rPr spc="103" dirty="0">
                <a:cs typeface="Microsoft Sans Serif"/>
              </a:rPr>
              <a:t>that</a:t>
            </a:r>
            <a:r>
              <a:rPr spc="6" dirty="0">
                <a:cs typeface="Microsoft Sans Serif"/>
              </a:rPr>
              <a:t> </a:t>
            </a:r>
            <a:r>
              <a:rPr spc="69" dirty="0">
                <a:cs typeface="Microsoft Sans Serif"/>
              </a:rPr>
              <a:t>each</a:t>
            </a:r>
            <a:r>
              <a:rPr spc="6" dirty="0">
                <a:cs typeface="Microsoft Sans Serif"/>
              </a:rPr>
              <a:t> </a:t>
            </a:r>
            <a:r>
              <a:rPr spc="94" dirty="0">
                <a:cs typeface="Microsoft Sans Serif"/>
              </a:rPr>
              <a:t>new</a:t>
            </a:r>
            <a:r>
              <a:rPr spc="3" dirty="0">
                <a:cs typeface="Microsoft Sans Serif"/>
              </a:rPr>
              <a:t> </a:t>
            </a:r>
            <a:r>
              <a:rPr spc="79" dirty="0">
                <a:cs typeface="Microsoft Sans Serif"/>
              </a:rPr>
              <a:t>launch</a:t>
            </a:r>
            <a:r>
              <a:rPr spc="6" dirty="0">
                <a:cs typeface="Microsoft Sans Serif"/>
              </a:rPr>
              <a:t> </a:t>
            </a:r>
            <a:r>
              <a:rPr spc="12" dirty="0">
                <a:cs typeface="Microsoft Sans Serif"/>
              </a:rPr>
              <a:t>has</a:t>
            </a:r>
            <a:r>
              <a:rPr spc="6" dirty="0">
                <a:cs typeface="Microsoft Sans Serif"/>
              </a:rPr>
              <a:t> </a:t>
            </a:r>
            <a:r>
              <a:rPr spc="-24" dirty="0">
                <a:cs typeface="Microsoft Sans Serif"/>
              </a:rPr>
              <a:t>a</a:t>
            </a:r>
            <a:r>
              <a:rPr spc="3" dirty="0">
                <a:cs typeface="Microsoft Sans Serif"/>
              </a:rPr>
              <a:t> </a:t>
            </a:r>
            <a:r>
              <a:rPr spc="91" dirty="0">
                <a:cs typeface="Microsoft Sans Serif"/>
              </a:rPr>
              <a:t>higher</a:t>
            </a:r>
            <a:r>
              <a:rPr spc="6" dirty="0">
                <a:cs typeface="Microsoft Sans Serif"/>
              </a:rPr>
              <a:t> </a:t>
            </a:r>
            <a:r>
              <a:rPr spc="64" dirty="0">
                <a:cs typeface="Microsoft Sans Serif"/>
              </a:rPr>
              <a:t>rate</a:t>
            </a:r>
            <a:r>
              <a:rPr spc="6" dirty="0">
                <a:cs typeface="Microsoft Sans Serif"/>
              </a:rPr>
              <a:t> </a:t>
            </a:r>
            <a:r>
              <a:rPr spc="130" dirty="0">
                <a:cs typeface="Microsoft Sans Serif"/>
              </a:rPr>
              <a:t>of</a:t>
            </a:r>
            <a:r>
              <a:rPr spc="3" dirty="0">
                <a:cs typeface="Microsoft Sans Serif"/>
              </a:rPr>
              <a:t> </a:t>
            </a:r>
            <a:r>
              <a:rPr spc="45" dirty="0">
                <a:cs typeface="Microsoft Sans Serif"/>
              </a:rPr>
              <a:t>success.</a:t>
            </a:r>
            <a:endParaRPr dirty="0">
              <a:cs typeface="Microsoft Sans Serif"/>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3"/>
          <p:cNvSpPr txBox="1"/>
          <p:nvPr/>
        </p:nvSpPr>
        <p:spPr>
          <a:xfrm>
            <a:off x="716575" y="3794637"/>
            <a:ext cx="10678611" cy="1908556"/>
          </a:xfrm>
          <a:prstGeom prst="rect">
            <a:avLst/>
          </a:prstGeom>
        </p:spPr>
        <p:txBody>
          <a:bodyPr vert="horz" wrap="square" lIns="0" tIns="206395" rIns="0" bIns="0" rtlCol="0">
            <a:spAutoFit/>
          </a:bodyPr>
          <a:lstStyle/>
          <a:p>
            <a:pPr marL="7701">
              <a:spcBef>
                <a:spcPts val="1625"/>
              </a:spcBef>
            </a:pPr>
            <a:r>
              <a:rPr sz="2200" b="1" dirty="0">
                <a:solidFill>
                  <a:schemeClr val="accent3">
                    <a:lumMod val="25000"/>
                  </a:schemeClr>
                </a:solidFill>
                <a:latin typeface="Abadi"/>
              </a:rPr>
              <a:t>Explanation:</a:t>
            </a:r>
          </a:p>
          <a:p>
            <a:pPr marL="825962" marR="117830" indent="-259918">
              <a:lnSpc>
                <a:spcPct val="111100"/>
              </a:lnSpc>
              <a:spcBef>
                <a:spcPts val="1119"/>
              </a:spcBef>
              <a:buFontTx/>
              <a:buChar char="•"/>
              <a:tabLst>
                <a:tab pos="825962" algn="l"/>
                <a:tab pos="826347" algn="l"/>
              </a:tabLst>
            </a:pPr>
            <a:r>
              <a:rPr spc="3" dirty="0">
                <a:cs typeface="Microsoft Sans Serif"/>
              </a:rPr>
              <a:t>For</a:t>
            </a:r>
            <a:r>
              <a:rPr spc="6" dirty="0">
                <a:cs typeface="Microsoft Sans Serif"/>
              </a:rPr>
              <a:t> </a:t>
            </a:r>
            <a:r>
              <a:rPr spc="58" dirty="0">
                <a:cs typeface="Microsoft Sans Serif"/>
              </a:rPr>
              <a:t>every</a:t>
            </a:r>
            <a:r>
              <a:rPr spc="9" dirty="0">
                <a:cs typeface="Microsoft Sans Serif"/>
              </a:rPr>
              <a:t> </a:t>
            </a:r>
            <a:r>
              <a:rPr spc="82" dirty="0">
                <a:cs typeface="Microsoft Sans Serif"/>
              </a:rPr>
              <a:t>launch</a:t>
            </a:r>
            <a:r>
              <a:rPr spc="9" dirty="0">
                <a:cs typeface="Microsoft Sans Serif"/>
              </a:rPr>
              <a:t> </a:t>
            </a:r>
            <a:r>
              <a:rPr spc="61" dirty="0">
                <a:cs typeface="Microsoft Sans Serif"/>
              </a:rPr>
              <a:t>site</a:t>
            </a:r>
            <a:r>
              <a:rPr spc="9" dirty="0">
                <a:cs typeface="Microsoft Sans Serif"/>
              </a:rPr>
              <a:t> </a:t>
            </a:r>
            <a:r>
              <a:rPr spc="103" dirty="0">
                <a:cs typeface="Microsoft Sans Serif"/>
              </a:rPr>
              <a:t>the</a:t>
            </a:r>
            <a:r>
              <a:rPr spc="9" dirty="0">
                <a:cs typeface="Microsoft Sans Serif"/>
              </a:rPr>
              <a:t> </a:t>
            </a:r>
            <a:r>
              <a:rPr spc="94" dirty="0">
                <a:cs typeface="Microsoft Sans Serif"/>
              </a:rPr>
              <a:t>higher</a:t>
            </a:r>
            <a:r>
              <a:rPr spc="9" dirty="0">
                <a:cs typeface="Microsoft Sans Serif"/>
              </a:rPr>
              <a:t> </a:t>
            </a:r>
            <a:r>
              <a:rPr spc="103" dirty="0">
                <a:cs typeface="Microsoft Sans Serif"/>
              </a:rPr>
              <a:t>the</a:t>
            </a:r>
            <a:r>
              <a:rPr spc="9" dirty="0">
                <a:cs typeface="Microsoft Sans Serif"/>
              </a:rPr>
              <a:t> </a:t>
            </a:r>
            <a:r>
              <a:rPr spc="69" dirty="0">
                <a:cs typeface="Microsoft Sans Serif"/>
              </a:rPr>
              <a:t>payload</a:t>
            </a:r>
            <a:r>
              <a:rPr spc="9" dirty="0">
                <a:cs typeface="Microsoft Sans Serif"/>
              </a:rPr>
              <a:t> </a:t>
            </a:r>
            <a:r>
              <a:rPr spc="18" dirty="0">
                <a:cs typeface="Microsoft Sans Serif"/>
              </a:rPr>
              <a:t>mass,</a:t>
            </a:r>
            <a:r>
              <a:rPr spc="9" dirty="0">
                <a:cs typeface="Microsoft Sans Serif"/>
              </a:rPr>
              <a:t> </a:t>
            </a:r>
            <a:r>
              <a:rPr spc="103" dirty="0">
                <a:cs typeface="Microsoft Sans Serif"/>
              </a:rPr>
              <a:t>the</a:t>
            </a:r>
            <a:r>
              <a:rPr spc="9" dirty="0">
                <a:cs typeface="Microsoft Sans Serif"/>
              </a:rPr>
              <a:t> </a:t>
            </a:r>
            <a:r>
              <a:rPr spc="94" dirty="0">
                <a:cs typeface="Microsoft Sans Serif"/>
              </a:rPr>
              <a:t>higher</a:t>
            </a:r>
            <a:r>
              <a:rPr spc="9" dirty="0">
                <a:cs typeface="Microsoft Sans Serif"/>
              </a:rPr>
              <a:t> </a:t>
            </a:r>
            <a:r>
              <a:rPr spc="103" dirty="0">
                <a:cs typeface="Microsoft Sans Serif"/>
              </a:rPr>
              <a:t>the</a:t>
            </a:r>
            <a:r>
              <a:rPr spc="9" dirty="0">
                <a:cs typeface="Microsoft Sans Serif"/>
              </a:rPr>
              <a:t> </a:t>
            </a:r>
            <a:r>
              <a:rPr spc="52" dirty="0">
                <a:cs typeface="Microsoft Sans Serif"/>
              </a:rPr>
              <a:t>success </a:t>
            </a:r>
            <a:r>
              <a:rPr spc="-579" dirty="0">
                <a:cs typeface="Microsoft Sans Serif"/>
              </a:rPr>
              <a:t> </a:t>
            </a:r>
            <a:r>
              <a:rPr spc="55" dirty="0">
                <a:cs typeface="Microsoft Sans Serif"/>
              </a:rPr>
              <a:t>rate.</a:t>
            </a:r>
            <a:endParaRPr dirty="0">
              <a:cs typeface="Microsoft Sans Serif"/>
            </a:endParaRPr>
          </a:p>
          <a:p>
            <a:pPr marL="825962" indent="-259918">
              <a:spcBef>
                <a:spcPts val="1410"/>
              </a:spcBef>
              <a:buFontTx/>
              <a:buChar char="•"/>
              <a:tabLst>
                <a:tab pos="825962" algn="l"/>
                <a:tab pos="826347" algn="l"/>
              </a:tabLst>
            </a:pPr>
            <a:r>
              <a:rPr spc="79" dirty="0">
                <a:cs typeface="Microsoft Sans Serif"/>
              </a:rPr>
              <a:t>Most</a:t>
            </a:r>
            <a:r>
              <a:rPr spc="6" dirty="0">
                <a:cs typeface="Microsoft Sans Serif"/>
              </a:rPr>
              <a:t> </a:t>
            </a:r>
            <a:r>
              <a:rPr spc="136" dirty="0">
                <a:cs typeface="Microsoft Sans Serif"/>
              </a:rPr>
              <a:t>of</a:t>
            </a:r>
            <a:r>
              <a:rPr spc="6" dirty="0">
                <a:cs typeface="Microsoft Sans Serif"/>
              </a:rPr>
              <a:t> </a:t>
            </a:r>
            <a:r>
              <a:rPr spc="103" dirty="0">
                <a:cs typeface="Microsoft Sans Serif"/>
              </a:rPr>
              <a:t>the</a:t>
            </a:r>
            <a:r>
              <a:rPr spc="9" dirty="0">
                <a:cs typeface="Microsoft Sans Serif"/>
              </a:rPr>
              <a:t> </a:t>
            </a:r>
            <a:r>
              <a:rPr spc="64" dirty="0">
                <a:cs typeface="Microsoft Sans Serif"/>
              </a:rPr>
              <a:t>launches</a:t>
            </a:r>
            <a:r>
              <a:rPr spc="6" dirty="0">
                <a:cs typeface="Microsoft Sans Serif"/>
              </a:rPr>
              <a:t> </a:t>
            </a:r>
            <a:r>
              <a:rPr spc="127" dirty="0">
                <a:cs typeface="Microsoft Sans Serif"/>
              </a:rPr>
              <a:t>with</a:t>
            </a:r>
            <a:r>
              <a:rPr spc="9" dirty="0">
                <a:cs typeface="Microsoft Sans Serif"/>
              </a:rPr>
              <a:t> </a:t>
            </a:r>
            <a:r>
              <a:rPr spc="69" dirty="0">
                <a:cs typeface="Microsoft Sans Serif"/>
              </a:rPr>
              <a:t>payload</a:t>
            </a:r>
            <a:r>
              <a:rPr spc="6" dirty="0">
                <a:cs typeface="Microsoft Sans Serif"/>
              </a:rPr>
              <a:t> </a:t>
            </a:r>
            <a:r>
              <a:rPr spc="21" dirty="0">
                <a:cs typeface="Microsoft Sans Serif"/>
              </a:rPr>
              <a:t>mass</a:t>
            </a:r>
            <a:r>
              <a:rPr spc="9" dirty="0">
                <a:cs typeface="Microsoft Sans Serif"/>
              </a:rPr>
              <a:t> </a:t>
            </a:r>
            <a:r>
              <a:rPr spc="67" dirty="0">
                <a:cs typeface="Microsoft Sans Serif"/>
              </a:rPr>
              <a:t>over</a:t>
            </a:r>
            <a:r>
              <a:rPr spc="6" dirty="0">
                <a:cs typeface="Microsoft Sans Serif"/>
              </a:rPr>
              <a:t> </a:t>
            </a:r>
            <a:r>
              <a:rPr spc="191" dirty="0">
                <a:cs typeface="Microsoft Sans Serif"/>
              </a:rPr>
              <a:t>7000</a:t>
            </a:r>
            <a:r>
              <a:rPr spc="9" dirty="0">
                <a:cs typeface="Microsoft Sans Serif"/>
              </a:rPr>
              <a:t> </a:t>
            </a:r>
            <a:r>
              <a:rPr spc="94" dirty="0">
                <a:cs typeface="Microsoft Sans Serif"/>
              </a:rPr>
              <a:t>kg</a:t>
            </a:r>
            <a:r>
              <a:rPr spc="6" dirty="0">
                <a:cs typeface="Microsoft Sans Serif"/>
              </a:rPr>
              <a:t> </a:t>
            </a:r>
            <a:r>
              <a:rPr spc="69" dirty="0">
                <a:cs typeface="Microsoft Sans Serif"/>
              </a:rPr>
              <a:t>were</a:t>
            </a:r>
            <a:r>
              <a:rPr spc="6" dirty="0">
                <a:cs typeface="Microsoft Sans Serif"/>
              </a:rPr>
              <a:t> </a:t>
            </a:r>
            <a:r>
              <a:rPr spc="61" dirty="0">
                <a:cs typeface="Microsoft Sans Serif"/>
              </a:rPr>
              <a:t>successful.</a:t>
            </a:r>
            <a:endParaRPr dirty="0">
              <a:cs typeface="Microsoft Sans Serif"/>
            </a:endParaRPr>
          </a:p>
          <a:p>
            <a:pPr marL="825962" indent="-259918">
              <a:spcBef>
                <a:spcPts val="1407"/>
              </a:spcBef>
              <a:buFontTx/>
              <a:buChar char="•"/>
              <a:tabLst>
                <a:tab pos="825962" algn="l"/>
                <a:tab pos="826347" algn="l"/>
              </a:tabLst>
            </a:pPr>
            <a:r>
              <a:rPr spc="-69" dirty="0">
                <a:cs typeface="Microsoft Sans Serif"/>
              </a:rPr>
              <a:t>KSC</a:t>
            </a:r>
            <a:r>
              <a:rPr spc="3" dirty="0">
                <a:cs typeface="Microsoft Sans Serif"/>
              </a:rPr>
              <a:t> </a:t>
            </a:r>
            <a:r>
              <a:rPr spc="-39" dirty="0">
                <a:cs typeface="Microsoft Sans Serif"/>
              </a:rPr>
              <a:t>LC</a:t>
            </a:r>
            <a:r>
              <a:rPr spc="6" dirty="0">
                <a:cs typeface="Microsoft Sans Serif"/>
              </a:rPr>
              <a:t> </a:t>
            </a:r>
            <a:r>
              <a:rPr spc="97" dirty="0">
                <a:cs typeface="Microsoft Sans Serif"/>
              </a:rPr>
              <a:t>39A</a:t>
            </a:r>
            <a:r>
              <a:rPr spc="3" dirty="0">
                <a:cs typeface="Microsoft Sans Serif"/>
              </a:rPr>
              <a:t> </a:t>
            </a:r>
            <a:r>
              <a:rPr spc="12" dirty="0">
                <a:cs typeface="Microsoft Sans Serif"/>
              </a:rPr>
              <a:t>has</a:t>
            </a:r>
            <a:r>
              <a:rPr spc="6" dirty="0">
                <a:cs typeface="Microsoft Sans Serif"/>
              </a:rPr>
              <a:t> </a:t>
            </a:r>
            <a:r>
              <a:rPr spc="-27" dirty="0">
                <a:cs typeface="Microsoft Sans Serif"/>
              </a:rPr>
              <a:t>a</a:t>
            </a:r>
            <a:r>
              <a:rPr spc="6" dirty="0">
                <a:cs typeface="Microsoft Sans Serif"/>
              </a:rPr>
              <a:t> </a:t>
            </a:r>
            <a:r>
              <a:rPr spc="3" dirty="0">
                <a:cs typeface="Microsoft Sans Serif"/>
              </a:rPr>
              <a:t>100% </a:t>
            </a:r>
            <a:r>
              <a:rPr spc="52" dirty="0">
                <a:cs typeface="Microsoft Sans Serif"/>
              </a:rPr>
              <a:t>success</a:t>
            </a:r>
            <a:r>
              <a:rPr spc="6" dirty="0">
                <a:cs typeface="Microsoft Sans Serif"/>
              </a:rPr>
              <a:t> </a:t>
            </a:r>
            <a:r>
              <a:rPr spc="67" dirty="0">
                <a:cs typeface="Microsoft Sans Serif"/>
              </a:rPr>
              <a:t>rate</a:t>
            </a:r>
            <a:r>
              <a:rPr spc="6" dirty="0">
                <a:cs typeface="Microsoft Sans Serif"/>
              </a:rPr>
              <a:t> </a:t>
            </a:r>
            <a:r>
              <a:rPr spc="106" dirty="0">
                <a:cs typeface="Microsoft Sans Serif"/>
              </a:rPr>
              <a:t>for</a:t>
            </a:r>
            <a:r>
              <a:rPr spc="3" dirty="0">
                <a:cs typeface="Microsoft Sans Serif"/>
              </a:rPr>
              <a:t> </a:t>
            </a:r>
            <a:r>
              <a:rPr spc="69" dirty="0">
                <a:cs typeface="Microsoft Sans Serif"/>
              </a:rPr>
              <a:t>payload</a:t>
            </a:r>
            <a:r>
              <a:rPr spc="6" dirty="0">
                <a:cs typeface="Microsoft Sans Serif"/>
              </a:rPr>
              <a:t> </a:t>
            </a:r>
            <a:r>
              <a:rPr spc="21" dirty="0">
                <a:cs typeface="Microsoft Sans Serif"/>
              </a:rPr>
              <a:t>mass</a:t>
            </a:r>
            <a:r>
              <a:rPr spc="6" dirty="0">
                <a:cs typeface="Microsoft Sans Serif"/>
              </a:rPr>
              <a:t> </a:t>
            </a:r>
            <a:r>
              <a:rPr spc="100" dirty="0">
                <a:cs typeface="Microsoft Sans Serif"/>
              </a:rPr>
              <a:t>under</a:t>
            </a:r>
            <a:r>
              <a:rPr spc="3" dirty="0">
                <a:cs typeface="Microsoft Sans Serif"/>
              </a:rPr>
              <a:t> </a:t>
            </a:r>
            <a:r>
              <a:rPr spc="173" dirty="0">
                <a:cs typeface="Microsoft Sans Serif"/>
              </a:rPr>
              <a:t>5500</a:t>
            </a:r>
            <a:r>
              <a:rPr spc="6" dirty="0">
                <a:cs typeface="Microsoft Sans Serif"/>
              </a:rPr>
              <a:t> </a:t>
            </a:r>
            <a:r>
              <a:rPr spc="94" dirty="0">
                <a:cs typeface="Microsoft Sans Serif"/>
              </a:rPr>
              <a:t>kg</a:t>
            </a:r>
            <a:r>
              <a:rPr spc="6" dirty="0">
                <a:cs typeface="Microsoft Sans Serif"/>
              </a:rPr>
              <a:t> </a:t>
            </a:r>
            <a:r>
              <a:rPr spc="91" dirty="0">
                <a:cs typeface="Microsoft Sans Serif"/>
              </a:rPr>
              <a:t>too.</a:t>
            </a:r>
            <a:endParaRPr dirty="0">
              <a:cs typeface="Microsoft Sans Serif"/>
            </a:endParaRPr>
          </a:p>
        </p:txBody>
      </p:sp>
      <p:pic>
        <p:nvPicPr>
          <p:cNvPr id="7" name="object 4"/>
          <p:cNvPicPr/>
          <p:nvPr/>
        </p:nvPicPr>
        <p:blipFill>
          <a:blip r:embed="rId3" cstate="print"/>
          <a:stretch>
            <a:fillRect/>
          </a:stretch>
        </p:blipFill>
        <p:spPr>
          <a:xfrm>
            <a:off x="698446" y="1524182"/>
            <a:ext cx="10795106" cy="222204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4"/>
          <p:cNvSpPr txBox="1"/>
          <p:nvPr/>
        </p:nvSpPr>
        <p:spPr>
          <a:xfrm>
            <a:off x="1275483" y="2142004"/>
            <a:ext cx="4678919" cy="3126203"/>
          </a:xfrm>
          <a:prstGeom prst="rect">
            <a:avLst/>
          </a:prstGeom>
        </p:spPr>
        <p:txBody>
          <a:bodyPr vert="horz" wrap="square" lIns="0" tIns="201004" rIns="0" bIns="0" rtlCol="0">
            <a:spAutoFit/>
          </a:bodyPr>
          <a:lstStyle/>
          <a:p>
            <a:pPr marL="286873" indent="-279556">
              <a:spcBef>
                <a:spcPts val="1583"/>
              </a:spcBef>
              <a:buFontTx/>
              <a:buChar char="•"/>
              <a:tabLst>
                <a:tab pos="286873" algn="l"/>
                <a:tab pos="287257" algn="l"/>
              </a:tabLst>
            </a:pPr>
            <a:r>
              <a:rPr spc="94" dirty="0">
                <a:cs typeface="Microsoft Sans Serif"/>
              </a:rPr>
              <a:t>Orbits</a:t>
            </a:r>
            <a:r>
              <a:rPr spc="-9" dirty="0">
                <a:cs typeface="Microsoft Sans Serif"/>
              </a:rPr>
              <a:t> </a:t>
            </a:r>
            <a:r>
              <a:rPr spc="130" dirty="0">
                <a:cs typeface="Microsoft Sans Serif"/>
              </a:rPr>
              <a:t>with</a:t>
            </a:r>
            <a:r>
              <a:rPr spc="-6" dirty="0">
                <a:cs typeface="Microsoft Sans Serif"/>
              </a:rPr>
              <a:t> 100%</a:t>
            </a:r>
            <a:r>
              <a:rPr spc="-9" dirty="0">
                <a:cs typeface="Microsoft Sans Serif"/>
              </a:rPr>
              <a:t> </a:t>
            </a:r>
            <a:r>
              <a:rPr spc="45" dirty="0">
                <a:cs typeface="Microsoft Sans Serif"/>
              </a:rPr>
              <a:t>success</a:t>
            </a:r>
            <a:r>
              <a:rPr spc="-6" dirty="0">
                <a:cs typeface="Microsoft Sans Serif"/>
              </a:rPr>
              <a:t> </a:t>
            </a:r>
            <a:r>
              <a:rPr spc="61" dirty="0">
                <a:cs typeface="Microsoft Sans Serif"/>
              </a:rPr>
              <a:t>rate:</a:t>
            </a:r>
            <a:endParaRPr dirty="0">
              <a:cs typeface="Microsoft Sans Serif"/>
            </a:endParaRPr>
          </a:p>
          <a:p>
            <a:pPr marL="566429" lvl="1" indent="-279942">
              <a:spcBef>
                <a:spcPts val="1528"/>
              </a:spcBef>
              <a:buFontTx/>
              <a:buChar char="-"/>
              <a:tabLst>
                <a:tab pos="566044" algn="l"/>
                <a:tab pos="566814" algn="l"/>
              </a:tabLst>
            </a:pPr>
            <a:r>
              <a:rPr spc="-133" dirty="0">
                <a:cs typeface="Microsoft Sans Serif"/>
              </a:rPr>
              <a:t>ES-L1,</a:t>
            </a:r>
            <a:r>
              <a:rPr spc="-12" dirty="0">
                <a:cs typeface="Microsoft Sans Serif"/>
              </a:rPr>
              <a:t> </a:t>
            </a:r>
            <a:r>
              <a:rPr spc="-85" dirty="0">
                <a:cs typeface="Microsoft Sans Serif"/>
              </a:rPr>
              <a:t>GEO,</a:t>
            </a:r>
            <a:r>
              <a:rPr spc="-9" dirty="0">
                <a:cs typeface="Microsoft Sans Serif"/>
              </a:rPr>
              <a:t> </a:t>
            </a:r>
            <a:r>
              <a:rPr spc="-76" dirty="0">
                <a:cs typeface="Microsoft Sans Serif"/>
              </a:rPr>
              <a:t>HEO,</a:t>
            </a:r>
            <a:r>
              <a:rPr spc="-12" dirty="0">
                <a:cs typeface="Microsoft Sans Serif"/>
              </a:rPr>
              <a:t> </a:t>
            </a:r>
            <a:r>
              <a:rPr spc="-52" dirty="0">
                <a:cs typeface="Microsoft Sans Serif"/>
              </a:rPr>
              <a:t>SSO</a:t>
            </a:r>
            <a:endParaRPr dirty="0">
              <a:cs typeface="Microsoft Sans Serif"/>
            </a:endParaRPr>
          </a:p>
          <a:p>
            <a:pPr marL="286873" indent="-279556">
              <a:spcBef>
                <a:spcPts val="1525"/>
              </a:spcBef>
              <a:buFontTx/>
              <a:buChar char="•"/>
              <a:tabLst>
                <a:tab pos="286873" algn="l"/>
                <a:tab pos="287257" algn="l"/>
              </a:tabLst>
            </a:pPr>
            <a:r>
              <a:rPr spc="94" dirty="0">
                <a:cs typeface="Microsoft Sans Serif"/>
              </a:rPr>
              <a:t>Orbits</a:t>
            </a:r>
            <a:r>
              <a:rPr spc="-9" dirty="0">
                <a:cs typeface="Microsoft Sans Serif"/>
              </a:rPr>
              <a:t> </a:t>
            </a:r>
            <a:r>
              <a:rPr spc="130" dirty="0">
                <a:cs typeface="Microsoft Sans Serif"/>
              </a:rPr>
              <a:t>with</a:t>
            </a:r>
            <a:r>
              <a:rPr spc="-6" dirty="0">
                <a:cs typeface="Microsoft Sans Serif"/>
              </a:rPr>
              <a:t> </a:t>
            </a:r>
            <a:r>
              <a:rPr spc="24" dirty="0">
                <a:cs typeface="Microsoft Sans Serif"/>
              </a:rPr>
              <a:t>0%</a:t>
            </a:r>
            <a:r>
              <a:rPr spc="-6" dirty="0">
                <a:cs typeface="Microsoft Sans Serif"/>
              </a:rPr>
              <a:t> </a:t>
            </a:r>
            <a:r>
              <a:rPr spc="45" dirty="0">
                <a:cs typeface="Microsoft Sans Serif"/>
              </a:rPr>
              <a:t>success</a:t>
            </a:r>
            <a:r>
              <a:rPr spc="-6" dirty="0">
                <a:cs typeface="Microsoft Sans Serif"/>
              </a:rPr>
              <a:t> </a:t>
            </a:r>
            <a:r>
              <a:rPr spc="61" dirty="0">
                <a:cs typeface="Microsoft Sans Serif"/>
              </a:rPr>
              <a:t>rate:</a:t>
            </a:r>
            <a:endParaRPr dirty="0">
              <a:cs typeface="Microsoft Sans Serif"/>
            </a:endParaRPr>
          </a:p>
          <a:p>
            <a:pPr marL="566429" lvl="1" indent="-279942">
              <a:spcBef>
                <a:spcPts val="1525"/>
              </a:spcBef>
              <a:buFontTx/>
              <a:buChar char="-"/>
              <a:tabLst>
                <a:tab pos="566044" algn="l"/>
                <a:tab pos="566814" algn="l"/>
              </a:tabLst>
            </a:pPr>
            <a:r>
              <a:rPr spc="-18" dirty="0">
                <a:cs typeface="Microsoft Sans Serif"/>
              </a:rPr>
              <a:t>SO</a:t>
            </a:r>
            <a:endParaRPr dirty="0">
              <a:cs typeface="Microsoft Sans Serif"/>
            </a:endParaRPr>
          </a:p>
          <a:p>
            <a:pPr marL="286873" marR="948413" indent="-279556">
              <a:lnSpc>
                <a:spcPct val="111300"/>
              </a:lnSpc>
              <a:spcBef>
                <a:spcPts val="1201"/>
              </a:spcBef>
              <a:buFontTx/>
              <a:buChar char="•"/>
              <a:tabLst>
                <a:tab pos="286873" algn="l"/>
                <a:tab pos="287257" algn="l"/>
              </a:tabLst>
            </a:pPr>
            <a:r>
              <a:rPr spc="94" dirty="0">
                <a:cs typeface="Microsoft Sans Serif"/>
              </a:rPr>
              <a:t>Orbits</a:t>
            </a:r>
            <a:r>
              <a:rPr spc="-12" dirty="0">
                <a:cs typeface="Microsoft Sans Serif"/>
              </a:rPr>
              <a:t> </a:t>
            </a:r>
            <a:r>
              <a:rPr spc="130" dirty="0">
                <a:cs typeface="Microsoft Sans Serif"/>
              </a:rPr>
              <a:t>with</a:t>
            </a:r>
            <a:r>
              <a:rPr spc="-12" dirty="0">
                <a:cs typeface="Microsoft Sans Serif"/>
              </a:rPr>
              <a:t> </a:t>
            </a:r>
            <a:r>
              <a:rPr spc="45" dirty="0">
                <a:cs typeface="Microsoft Sans Serif"/>
              </a:rPr>
              <a:t>success</a:t>
            </a:r>
            <a:r>
              <a:rPr spc="-9" dirty="0">
                <a:cs typeface="Microsoft Sans Serif"/>
              </a:rPr>
              <a:t> </a:t>
            </a:r>
            <a:r>
              <a:rPr spc="67" dirty="0">
                <a:cs typeface="Microsoft Sans Serif"/>
              </a:rPr>
              <a:t>rate </a:t>
            </a:r>
            <a:r>
              <a:rPr spc="-628" dirty="0">
                <a:cs typeface="Microsoft Sans Serif"/>
              </a:rPr>
              <a:t> </a:t>
            </a:r>
            <a:r>
              <a:rPr spc="100" dirty="0">
                <a:cs typeface="Microsoft Sans Serif"/>
              </a:rPr>
              <a:t>between</a:t>
            </a:r>
            <a:r>
              <a:rPr spc="-15" dirty="0">
                <a:cs typeface="Microsoft Sans Serif"/>
              </a:rPr>
              <a:t> </a:t>
            </a:r>
            <a:r>
              <a:rPr spc="39" dirty="0">
                <a:cs typeface="Microsoft Sans Serif"/>
              </a:rPr>
              <a:t>50%</a:t>
            </a:r>
            <a:r>
              <a:rPr spc="-15" dirty="0">
                <a:cs typeface="Microsoft Sans Serif"/>
              </a:rPr>
              <a:t> </a:t>
            </a:r>
            <a:r>
              <a:rPr spc="79" dirty="0">
                <a:cs typeface="Microsoft Sans Serif"/>
              </a:rPr>
              <a:t>and</a:t>
            </a:r>
            <a:r>
              <a:rPr spc="-15" dirty="0">
                <a:cs typeface="Microsoft Sans Serif"/>
              </a:rPr>
              <a:t> </a:t>
            </a:r>
            <a:r>
              <a:rPr spc="-21" dirty="0">
                <a:cs typeface="Microsoft Sans Serif"/>
              </a:rPr>
              <a:t>85%:</a:t>
            </a:r>
            <a:endParaRPr dirty="0">
              <a:cs typeface="Microsoft Sans Serif"/>
            </a:endParaRPr>
          </a:p>
          <a:p>
            <a:pPr marL="566429" lvl="1" indent="-279942">
              <a:spcBef>
                <a:spcPts val="1525"/>
              </a:spcBef>
              <a:buFontTx/>
              <a:buChar char="-"/>
              <a:tabLst>
                <a:tab pos="566044" algn="l"/>
                <a:tab pos="566814" algn="l"/>
              </a:tabLst>
            </a:pPr>
            <a:r>
              <a:rPr spc="-82" dirty="0">
                <a:cs typeface="Microsoft Sans Serif"/>
              </a:rPr>
              <a:t>GTO,</a:t>
            </a:r>
            <a:r>
              <a:rPr spc="-12" dirty="0">
                <a:cs typeface="Microsoft Sans Serif"/>
              </a:rPr>
              <a:t> </a:t>
            </a:r>
            <a:r>
              <a:rPr spc="-73" dirty="0">
                <a:cs typeface="Microsoft Sans Serif"/>
              </a:rPr>
              <a:t>ISS,</a:t>
            </a:r>
            <a:r>
              <a:rPr spc="-9" dirty="0">
                <a:cs typeface="Microsoft Sans Serif"/>
              </a:rPr>
              <a:t> </a:t>
            </a:r>
            <a:r>
              <a:rPr spc="-91" dirty="0">
                <a:cs typeface="Microsoft Sans Serif"/>
              </a:rPr>
              <a:t>LEO,</a:t>
            </a:r>
            <a:r>
              <a:rPr spc="-12" dirty="0">
                <a:cs typeface="Microsoft Sans Serif"/>
              </a:rPr>
              <a:t> </a:t>
            </a:r>
            <a:r>
              <a:rPr spc="-67" dirty="0">
                <a:cs typeface="Microsoft Sans Serif"/>
              </a:rPr>
              <a:t>MEO,</a:t>
            </a:r>
            <a:r>
              <a:rPr spc="-9" dirty="0">
                <a:cs typeface="Microsoft Sans Serif"/>
              </a:rPr>
              <a:t> </a:t>
            </a:r>
            <a:r>
              <a:rPr spc="-61" dirty="0">
                <a:cs typeface="Microsoft Sans Serif"/>
              </a:rPr>
              <a:t>PO</a:t>
            </a:r>
            <a:endParaRPr dirty="0">
              <a:cs typeface="Microsoft Sans Serif"/>
            </a:endParaRPr>
          </a:p>
        </p:txBody>
      </p:sp>
      <p:pic>
        <p:nvPicPr>
          <p:cNvPr id="7" name="object 5"/>
          <p:cNvPicPr/>
          <p:nvPr/>
        </p:nvPicPr>
        <p:blipFill>
          <a:blip r:embed="rId3" cstate="print"/>
          <a:stretch>
            <a:fillRect/>
          </a:stretch>
        </p:blipFill>
        <p:spPr>
          <a:xfrm>
            <a:off x="6665162" y="1523893"/>
            <a:ext cx="4762138" cy="4568600"/>
          </a:xfrm>
          <a:prstGeom prst="rect">
            <a:avLst/>
          </a:prstGeom>
        </p:spPr>
      </p:pic>
      <p:sp>
        <p:nvSpPr>
          <p:cNvPr id="8" name="object 3"/>
          <p:cNvSpPr txBox="1">
            <a:spLocks/>
          </p:cNvSpPr>
          <p:nvPr/>
        </p:nvSpPr>
        <p:spPr>
          <a:xfrm>
            <a:off x="434820" y="1742078"/>
            <a:ext cx="2897660" cy="312475"/>
          </a:xfrm>
          <a:prstGeom prst="rect">
            <a:avLst/>
          </a:prstGeom>
        </p:spPr>
        <p:txBody>
          <a:bodyPr vert="horz" wrap="square" lIns="0" tIns="7701"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701">
              <a:spcBef>
                <a:spcPts val="61"/>
              </a:spcBef>
            </a:pPr>
            <a:r>
              <a:rPr lang="en-US" sz="2200" b="1" dirty="0">
                <a:solidFill>
                  <a:schemeClr val="accent3">
                    <a:lumMod val="25000"/>
                  </a:schemeClr>
                </a:solidFill>
                <a:latin typeface="Abadi"/>
                <a:ea typeface="+mn-ea"/>
                <a:cs typeface="+mn-cs"/>
              </a:rPr>
              <a:t>Explanation:</a:t>
            </a:r>
            <a:endParaRPr lang="en-US" sz="2200" b="1" dirty="0">
              <a:solidFill>
                <a:schemeClr val="accent3">
                  <a:lumMod val="25000"/>
                </a:schemeClr>
              </a:solidFill>
              <a:latin typeface="Abadi"/>
              <a:ea typeface="+mn-ea"/>
              <a:cs typeface="+mn-cs"/>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3"/>
          <p:cNvSpPr txBox="1"/>
          <p:nvPr/>
        </p:nvSpPr>
        <p:spPr>
          <a:xfrm>
            <a:off x="716575" y="4038190"/>
            <a:ext cx="10739066" cy="1319693"/>
          </a:xfrm>
          <a:prstGeom prst="rect">
            <a:avLst/>
          </a:prstGeom>
        </p:spPr>
        <p:txBody>
          <a:bodyPr vert="horz" wrap="square" lIns="0" tIns="226033" rIns="0" bIns="0" rtlCol="0">
            <a:spAutoFit/>
          </a:bodyPr>
          <a:lstStyle/>
          <a:p>
            <a:pPr marL="7701">
              <a:spcBef>
                <a:spcPts val="1780"/>
              </a:spcBef>
            </a:pPr>
            <a:r>
              <a:rPr sz="2200" b="1" dirty="0">
                <a:solidFill>
                  <a:schemeClr val="accent3">
                    <a:lumMod val="25000"/>
                  </a:schemeClr>
                </a:solidFill>
                <a:latin typeface="Abadi"/>
              </a:rPr>
              <a:t>Explanation:</a:t>
            </a:r>
          </a:p>
          <a:p>
            <a:pPr marL="845601" marR="3081" indent="-279556">
              <a:lnSpc>
                <a:spcPct val="111300"/>
              </a:lnSpc>
              <a:spcBef>
                <a:spcPts val="1210"/>
              </a:spcBef>
              <a:buFontTx/>
              <a:buChar char="•"/>
              <a:tabLst>
                <a:tab pos="845601" algn="l"/>
                <a:tab pos="845986" algn="l"/>
              </a:tabLst>
            </a:pPr>
            <a:r>
              <a:rPr spc="49" dirty="0">
                <a:cs typeface="Microsoft Sans Serif"/>
              </a:rPr>
              <a:t>In</a:t>
            </a:r>
            <a:r>
              <a:rPr spc="-3" dirty="0">
                <a:cs typeface="Microsoft Sans Serif"/>
              </a:rPr>
              <a:t> </a:t>
            </a:r>
            <a:r>
              <a:rPr spc="106" dirty="0">
                <a:cs typeface="Microsoft Sans Serif"/>
              </a:rPr>
              <a:t>the</a:t>
            </a:r>
            <a:r>
              <a:rPr spc="-3" dirty="0">
                <a:cs typeface="Microsoft Sans Serif"/>
              </a:rPr>
              <a:t> </a:t>
            </a:r>
            <a:r>
              <a:rPr spc="-79" dirty="0">
                <a:cs typeface="Microsoft Sans Serif"/>
              </a:rPr>
              <a:t>LEO</a:t>
            </a:r>
            <a:r>
              <a:rPr spc="-3" dirty="0">
                <a:cs typeface="Microsoft Sans Serif"/>
              </a:rPr>
              <a:t> </a:t>
            </a:r>
            <a:r>
              <a:rPr spc="127" dirty="0">
                <a:cs typeface="Microsoft Sans Serif"/>
              </a:rPr>
              <a:t>orbit</a:t>
            </a:r>
            <a:r>
              <a:rPr spc="-3" dirty="0">
                <a:cs typeface="Microsoft Sans Serif"/>
              </a:rPr>
              <a:t> </a:t>
            </a:r>
            <a:r>
              <a:rPr spc="106" dirty="0">
                <a:cs typeface="Microsoft Sans Serif"/>
              </a:rPr>
              <a:t>the</a:t>
            </a:r>
            <a:r>
              <a:rPr dirty="0">
                <a:cs typeface="Microsoft Sans Serif"/>
              </a:rPr>
              <a:t> </a:t>
            </a:r>
            <a:r>
              <a:rPr spc="39" dirty="0">
                <a:cs typeface="Microsoft Sans Serif"/>
              </a:rPr>
              <a:t>Success</a:t>
            </a:r>
            <a:r>
              <a:rPr spc="-3" dirty="0">
                <a:cs typeface="Microsoft Sans Serif"/>
              </a:rPr>
              <a:t> </a:t>
            </a:r>
            <a:r>
              <a:rPr spc="49" dirty="0">
                <a:cs typeface="Microsoft Sans Serif"/>
              </a:rPr>
              <a:t>appears</a:t>
            </a:r>
            <a:r>
              <a:rPr spc="-3" dirty="0">
                <a:cs typeface="Microsoft Sans Serif"/>
              </a:rPr>
              <a:t> </a:t>
            </a:r>
            <a:r>
              <a:rPr spc="73" dirty="0">
                <a:cs typeface="Microsoft Sans Serif"/>
              </a:rPr>
              <a:t>related</a:t>
            </a:r>
            <a:r>
              <a:rPr spc="-3" dirty="0">
                <a:cs typeface="Microsoft Sans Serif"/>
              </a:rPr>
              <a:t> </a:t>
            </a:r>
            <a:r>
              <a:rPr spc="152" dirty="0">
                <a:cs typeface="Microsoft Sans Serif"/>
              </a:rPr>
              <a:t>to</a:t>
            </a:r>
            <a:r>
              <a:rPr spc="-3" dirty="0">
                <a:cs typeface="Microsoft Sans Serif"/>
              </a:rPr>
              <a:t> </a:t>
            </a:r>
            <a:r>
              <a:rPr spc="106" dirty="0">
                <a:cs typeface="Microsoft Sans Serif"/>
              </a:rPr>
              <a:t>the</a:t>
            </a:r>
            <a:r>
              <a:rPr dirty="0">
                <a:cs typeface="Microsoft Sans Serif"/>
              </a:rPr>
              <a:t> </a:t>
            </a:r>
            <a:r>
              <a:rPr spc="115" dirty="0">
                <a:cs typeface="Microsoft Sans Serif"/>
              </a:rPr>
              <a:t>number</a:t>
            </a:r>
            <a:r>
              <a:rPr spc="-3" dirty="0">
                <a:cs typeface="Microsoft Sans Serif"/>
              </a:rPr>
              <a:t> </a:t>
            </a:r>
            <a:r>
              <a:rPr spc="139" dirty="0">
                <a:cs typeface="Microsoft Sans Serif"/>
              </a:rPr>
              <a:t>of</a:t>
            </a:r>
            <a:r>
              <a:rPr spc="-3" dirty="0">
                <a:cs typeface="Microsoft Sans Serif"/>
              </a:rPr>
              <a:t> </a:t>
            </a:r>
            <a:r>
              <a:rPr spc="73" dirty="0">
                <a:cs typeface="Times New Roman"/>
              </a:rPr>
              <a:t>f</a:t>
            </a:r>
            <a:r>
              <a:rPr spc="73" dirty="0">
                <a:cs typeface="Microsoft Sans Serif"/>
              </a:rPr>
              <a:t>lights; </a:t>
            </a:r>
            <a:r>
              <a:rPr spc="-628" dirty="0">
                <a:cs typeface="Microsoft Sans Serif"/>
              </a:rPr>
              <a:t> </a:t>
            </a:r>
            <a:r>
              <a:rPr spc="109" dirty="0">
                <a:cs typeface="Microsoft Sans Serif"/>
              </a:rPr>
              <a:t>on </a:t>
            </a:r>
            <a:r>
              <a:rPr spc="106" dirty="0">
                <a:cs typeface="Microsoft Sans Serif"/>
              </a:rPr>
              <a:t>the other </a:t>
            </a:r>
            <a:r>
              <a:rPr spc="69" dirty="0">
                <a:cs typeface="Microsoft Sans Serif"/>
              </a:rPr>
              <a:t>hand, </a:t>
            </a:r>
            <a:r>
              <a:rPr spc="82" dirty="0">
                <a:cs typeface="Microsoft Sans Serif"/>
              </a:rPr>
              <a:t>there </a:t>
            </a:r>
            <a:r>
              <a:rPr spc="30" dirty="0">
                <a:cs typeface="Microsoft Sans Serif"/>
              </a:rPr>
              <a:t>seems </a:t>
            </a:r>
            <a:r>
              <a:rPr spc="152" dirty="0">
                <a:cs typeface="Microsoft Sans Serif"/>
              </a:rPr>
              <a:t>to </a:t>
            </a:r>
            <a:r>
              <a:rPr spc="100" dirty="0">
                <a:cs typeface="Microsoft Sans Serif"/>
              </a:rPr>
              <a:t>be </a:t>
            </a:r>
            <a:r>
              <a:rPr spc="109" dirty="0">
                <a:cs typeface="Microsoft Sans Serif"/>
              </a:rPr>
              <a:t>no </a:t>
            </a:r>
            <a:r>
              <a:rPr spc="73" dirty="0">
                <a:cs typeface="Microsoft Sans Serif"/>
              </a:rPr>
              <a:t>relationship </a:t>
            </a:r>
            <a:r>
              <a:rPr spc="100" dirty="0">
                <a:cs typeface="Microsoft Sans Serif"/>
              </a:rPr>
              <a:t>between </a:t>
            </a:r>
            <a:r>
              <a:rPr spc="97" dirty="0">
                <a:cs typeface="Times New Roman"/>
              </a:rPr>
              <a:t>f</a:t>
            </a:r>
            <a:r>
              <a:rPr spc="97" dirty="0">
                <a:cs typeface="Microsoft Sans Serif"/>
              </a:rPr>
              <a:t>light </a:t>
            </a:r>
            <a:r>
              <a:rPr spc="100" dirty="0">
                <a:cs typeface="Microsoft Sans Serif"/>
              </a:rPr>
              <a:t> </a:t>
            </a:r>
            <a:r>
              <a:rPr spc="115" dirty="0">
                <a:cs typeface="Microsoft Sans Serif"/>
              </a:rPr>
              <a:t>number</a:t>
            </a:r>
            <a:r>
              <a:rPr spc="-6" dirty="0">
                <a:cs typeface="Microsoft Sans Serif"/>
              </a:rPr>
              <a:t> </a:t>
            </a:r>
            <a:r>
              <a:rPr spc="103" dirty="0">
                <a:cs typeface="Microsoft Sans Serif"/>
              </a:rPr>
              <a:t>when</a:t>
            </a:r>
            <a:r>
              <a:rPr spc="-3" dirty="0">
                <a:cs typeface="Microsoft Sans Serif"/>
              </a:rPr>
              <a:t> </a:t>
            </a:r>
            <a:r>
              <a:rPr spc="82" dirty="0">
                <a:cs typeface="Microsoft Sans Serif"/>
              </a:rPr>
              <a:t>in</a:t>
            </a:r>
            <a:r>
              <a:rPr spc="-3" dirty="0">
                <a:cs typeface="Microsoft Sans Serif"/>
              </a:rPr>
              <a:t> </a:t>
            </a:r>
            <a:r>
              <a:rPr spc="-64" dirty="0">
                <a:cs typeface="Microsoft Sans Serif"/>
              </a:rPr>
              <a:t>GTO</a:t>
            </a:r>
            <a:r>
              <a:rPr spc="-3" dirty="0">
                <a:cs typeface="Microsoft Sans Serif"/>
              </a:rPr>
              <a:t> </a:t>
            </a:r>
            <a:r>
              <a:rPr spc="109" dirty="0">
                <a:cs typeface="Microsoft Sans Serif"/>
              </a:rPr>
              <a:t>orbit.</a:t>
            </a:r>
            <a:endParaRPr dirty="0">
              <a:cs typeface="Microsoft Sans Serif"/>
            </a:endParaRPr>
          </a:p>
        </p:txBody>
      </p:sp>
      <p:pic>
        <p:nvPicPr>
          <p:cNvPr id="7" name="object 4"/>
          <p:cNvPicPr/>
          <p:nvPr/>
        </p:nvPicPr>
        <p:blipFill>
          <a:blip r:embed="rId3" cstate="print"/>
          <a:stretch>
            <a:fillRect/>
          </a:stretch>
        </p:blipFill>
        <p:spPr>
          <a:xfrm>
            <a:off x="698879" y="1523893"/>
            <a:ext cx="10794242" cy="222234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3"/>
          <p:cNvSpPr txBox="1"/>
          <p:nvPr/>
        </p:nvSpPr>
        <p:spPr>
          <a:xfrm>
            <a:off x="716575" y="4241375"/>
            <a:ext cx="10686697" cy="1319693"/>
          </a:xfrm>
          <a:prstGeom prst="rect">
            <a:avLst/>
          </a:prstGeom>
        </p:spPr>
        <p:txBody>
          <a:bodyPr vert="horz" wrap="square" lIns="0" tIns="226033" rIns="0" bIns="0" rtlCol="0">
            <a:spAutoFit/>
          </a:bodyPr>
          <a:lstStyle/>
          <a:p>
            <a:pPr marL="7701">
              <a:spcBef>
                <a:spcPts val="1780"/>
              </a:spcBef>
            </a:pPr>
            <a:r>
              <a:rPr sz="2200" b="1" dirty="0">
                <a:solidFill>
                  <a:schemeClr val="accent3">
                    <a:lumMod val="25000"/>
                  </a:schemeClr>
                </a:solidFill>
                <a:latin typeface="Abadi"/>
              </a:rPr>
              <a:t>Explanation:</a:t>
            </a:r>
          </a:p>
          <a:p>
            <a:pPr marL="845601" marR="3081" indent="-279556">
              <a:lnSpc>
                <a:spcPct val="111300"/>
              </a:lnSpc>
              <a:spcBef>
                <a:spcPts val="1210"/>
              </a:spcBef>
              <a:buFontTx/>
              <a:buChar char="•"/>
              <a:tabLst>
                <a:tab pos="845601" algn="l"/>
                <a:tab pos="845986" algn="l"/>
              </a:tabLst>
            </a:pPr>
            <a:r>
              <a:rPr spc="30" dirty="0">
                <a:cs typeface="Microsoft Sans Serif"/>
              </a:rPr>
              <a:t>Heavy</a:t>
            </a:r>
            <a:r>
              <a:rPr spc="-3" dirty="0">
                <a:cs typeface="Microsoft Sans Serif"/>
              </a:rPr>
              <a:t> </a:t>
            </a:r>
            <a:r>
              <a:rPr spc="55" dirty="0">
                <a:cs typeface="Microsoft Sans Serif"/>
              </a:rPr>
              <a:t>payloads</a:t>
            </a:r>
            <a:r>
              <a:rPr spc="-3" dirty="0">
                <a:cs typeface="Microsoft Sans Serif"/>
              </a:rPr>
              <a:t> </a:t>
            </a:r>
            <a:r>
              <a:rPr spc="24" dirty="0">
                <a:cs typeface="Microsoft Sans Serif"/>
              </a:rPr>
              <a:t>have</a:t>
            </a:r>
            <a:r>
              <a:rPr spc="-3" dirty="0">
                <a:cs typeface="Microsoft Sans Serif"/>
              </a:rPr>
              <a:t> </a:t>
            </a:r>
            <a:r>
              <a:rPr spc="-36" dirty="0">
                <a:cs typeface="Microsoft Sans Serif"/>
              </a:rPr>
              <a:t>a</a:t>
            </a:r>
            <a:r>
              <a:rPr dirty="0">
                <a:cs typeface="Microsoft Sans Serif"/>
              </a:rPr>
              <a:t> </a:t>
            </a:r>
            <a:r>
              <a:rPr spc="73" dirty="0">
                <a:cs typeface="Microsoft Sans Serif"/>
              </a:rPr>
              <a:t>negative</a:t>
            </a:r>
            <a:r>
              <a:rPr spc="-3" dirty="0">
                <a:cs typeface="Microsoft Sans Serif"/>
              </a:rPr>
              <a:t> </a:t>
            </a:r>
            <a:r>
              <a:rPr spc="73" dirty="0">
                <a:cs typeface="Microsoft Sans Serif"/>
              </a:rPr>
              <a:t>in</a:t>
            </a:r>
            <a:r>
              <a:rPr spc="73" dirty="0">
                <a:cs typeface="Times New Roman"/>
              </a:rPr>
              <a:t>f</a:t>
            </a:r>
            <a:r>
              <a:rPr spc="73" dirty="0">
                <a:cs typeface="Microsoft Sans Serif"/>
              </a:rPr>
              <a:t>luence</a:t>
            </a:r>
            <a:r>
              <a:rPr spc="-3" dirty="0">
                <a:cs typeface="Microsoft Sans Serif"/>
              </a:rPr>
              <a:t> </a:t>
            </a:r>
            <a:r>
              <a:rPr spc="109" dirty="0">
                <a:cs typeface="Microsoft Sans Serif"/>
              </a:rPr>
              <a:t>on</a:t>
            </a:r>
            <a:r>
              <a:rPr spc="-3" dirty="0">
                <a:cs typeface="Microsoft Sans Serif"/>
              </a:rPr>
              <a:t> </a:t>
            </a:r>
            <a:r>
              <a:rPr spc="-64" dirty="0">
                <a:cs typeface="Microsoft Sans Serif"/>
              </a:rPr>
              <a:t>GTO</a:t>
            </a:r>
            <a:r>
              <a:rPr dirty="0">
                <a:cs typeface="Microsoft Sans Serif"/>
              </a:rPr>
              <a:t> </a:t>
            </a:r>
            <a:r>
              <a:rPr spc="100" dirty="0">
                <a:cs typeface="Microsoft Sans Serif"/>
              </a:rPr>
              <a:t>orbits</a:t>
            </a:r>
            <a:r>
              <a:rPr spc="-3" dirty="0">
                <a:cs typeface="Microsoft Sans Serif"/>
              </a:rPr>
              <a:t> </a:t>
            </a:r>
            <a:r>
              <a:rPr spc="79" dirty="0">
                <a:cs typeface="Microsoft Sans Serif"/>
              </a:rPr>
              <a:t>and</a:t>
            </a:r>
            <a:r>
              <a:rPr spc="-3" dirty="0">
                <a:cs typeface="Microsoft Sans Serif"/>
              </a:rPr>
              <a:t> </a:t>
            </a:r>
            <a:r>
              <a:rPr spc="79" dirty="0">
                <a:cs typeface="Microsoft Sans Serif"/>
              </a:rPr>
              <a:t>positive </a:t>
            </a:r>
            <a:r>
              <a:rPr spc="-628" dirty="0">
                <a:cs typeface="Microsoft Sans Serif"/>
              </a:rPr>
              <a:t> </a:t>
            </a:r>
            <a:r>
              <a:rPr spc="109" dirty="0">
                <a:cs typeface="Microsoft Sans Serif"/>
              </a:rPr>
              <a:t>on</a:t>
            </a:r>
            <a:r>
              <a:rPr spc="-6" dirty="0">
                <a:cs typeface="Microsoft Sans Serif"/>
              </a:rPr>
              <a:t> </a:t>
            </a:r>
            <a:r>
              <a:rPr spc="-64" dirty="0">
                <a:cs typeface="Microsoft Sans Serif"/>
              </a:rPr>
              <a:t>GTO</a:t>
            </a:r>
            <a:r>
              <a:rPr spc="-3" dirty="0">
                <a:cs typeface="Microsoft Sans Serif"/>
              </a:rPr>
              <a:t> </a:t>
            </a:r>
            <a:r>
              <a:rPr spc="79" dirty="0">
                <a:cs typeface="Microsoft Sans Serif"/>
              </a:rPr>
              <a:t>and</a:t>
            </a:r>
            <a:r>
              <a:rPr spc="-3" dirty="0">
                <a:cs typeface="Microsoft Sans Serif"/>
              </a:rPr>
              <a:t> </a:t>
            </a:r>
            <a:r>
              <a:rPr dirty="0">
                <a:cs typeface="Microsoft Sans Serif"/>
              </a:rPr>
              <a:t>Polar</a:t>
            </a:r>
            <a:r>
              <a:rPr spc="-3" dirty="0">
                <a:cs typeface="Microsoft Sans Serif"/>
              </a:rPr>
              <a:t> </a:t>
            </a:r>
            <a:r>
              <a:rPr spc="-79" dirty="0">
                <a:cs typeface="Microsoft Sans Serif"/>
              </a:rPr>
              <a:t>LEO</a:t>
            </a:r>
            <a:r>
              <a:rPr spc="-3" dirty="0">
                <a:cs typeface="Microsoft Sans Serif"/>
              </a:rPr>
              <a:t> </a:t>
            </a:r>
            <a:r>
              <a:rPr spc="-55" dirty="0">
                <a:cs typeface="Microsoft Sans Serif"/>
              </a:rPr>
              <a:t>(ISS)</a:t>
            </a:r>
            <a:r>
              <a:rPr spc="-3" dirty="0">
                <a:cs typeface="Microsoft Sans Serif"/>
              </a:rPr>
              <a:t> </a:t>
            </a:r>
            <a:r>
              <a:rPr spc="85" dirty="0">
                <a:cs typeface="Microsoft Sans Serif"/>
              </a:rPr>
              <a:t>orbits.</a:t>
            </a:r>
            <a:endParaRPr dirty="0">
              <a:cs typeface="Microsoft Sans Serif"/>
            </a:endParaRPr>
          </a:p>
        </p:txBody>
      </p:sp>
      <p:pic>
        <p:nvPicPr>
          <p:cNvPr id="7" name="object 4"/>
          <p:cNvPicPr/>
          <p:nvPr/>
        </p:nvPicPr>
        <p:blipFill>
          <a:blip r:embed="rId3" cstate="print"/>
          <a:stretch>
            <a:fillRect/>
          </a:stretch>
        </p:blipFill>
        <p:spPr>
          <a:xfrm>
            <a:off x="698879" y="1523893"/>
            <a:ext cx="10794242" cy="222234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3"/>
          <p:cNvSpPr txBox="1">
            <a:spLocks/>
          </p:cNvSpPr>
          <p:nvPr/>
        </p:nvSpPr>
        <p:spPr>
          <a:xfrm>
            <a:off x="716722" y="2923126"/>
            <a:ext cx="2045847" cy="312475"/>
          </a:xfrm>
          <a:prstGeom prst="rect">
            <a:avLst/>
          </a:prstGeom>
        </p:spPr>
        <p:txBody>
          <a:bodyPr vert="horz" wrap="square" lIns="0" tIns="7701"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701">
              <a:spcBef>
                <a:spcPts val="61"/>
              </a:spcBef>
            </a:pPr>
            <a:r>
              <a:rPr lang="en-US" sz="2200" b="1" dirty="0">
                <a:solidFill>
                  <a:schemeClr val="accent3">
                    <a:lumMod val="25000"/>
                  </a:schemeClr>
                </a:solidFill>
                <a:latin typeface="Abadi"/>
                <a:ea typeface="+mn-ea"/>
                <a:cs typeface="+mn-cs"/>
              </a:rPr>
              <a:t>Explanation:</a:t>
            </a:r>
            <a:endParaRPr lang="en-US" sz="2200" b="1" dirty="0">
              <a:solidFill>
                <a:schemeClr val="accent3">
                  <a:lumMod val="25000"/>
                </a:schemeClr>
              </a:solidFill>
              <a:latin typeface="Abadi"/>
              <a:ea typeface="+mn-ea"/>
              <a:cs typeface="+mn-cs"/>
            </a:endParaRPr>
          </a:p>
        </p:txBody>
      </p:sp>
      <p:sp>
        <p:nvSpPr>
          <p:cNvPr id="7" name="object 4"/>
          <p:cNvSpPr txBox="1"/>
          <p:nvPr/>
        </p:nvSpPr>
        <p:spPr>
          <a:xfrm>
            <a:off x="1204363" y="3488109"/>
            <a:ext cx="3099385" cy="622688"/>
          </a:xfrm>
          <a:prstGeom prst="rect">
            <a:avLst/>
          </a:prstGeom>
        </p:spPr>
        <p:txBody>
          <a:bodyPr vert="horz" wrap="square" lIns="0" tIns="7701" rIns="0" bIns="0" rtlCol="0">
            <a:spAutoFit/>
          </a:bodyPr>
          <a:lstStyle/>
          <a:p>
            <a:pPr marL="286873" marR="3081" indent="-279556">
              <a:lnSpc>
                <a:spcPct val="111300"/>
              </a:lnSpc>
              <a:spcBef>
                <a:spcPts val="61"/>
              </a:spcBef>
              <a:buFontTx/>
              <a:buChar char="•"/>
              <a:tabLst>
                <a:tab pos="286873" algn="l"/>
                <a:tab pos="287257" algn="l"/>
              </a:tabLst>
            </a:pPr>
            <a:r>
              <a:rPr spc="3" dirty="0">
                <a:cs typeface="Microsoft Sans Serif"/>
              </a:rPr>
              <a:t>The </a:t>
            </a:r>
            <a:r>
              <a:rPr spc="45" dirty="0">
                <a:cs typeface="Microsoft Sans Serif"/>
              </a:rPr>
              <a:t>success </a:t>
            </a:r>
            <a:r>
              <a:rPr spc="67" dirty="0" smtClean="0">
                <a:cs typeface="Microsoft Sans Serif"/>
              </a:rPr>
              <a:t>rate</a:t>
            </a:r>
            <a:r>
              <a:rPr spc="69" dirty="0" smtClean="0">
                <a:cs typeface="Microsoft Sans Serif"/>
              </a:rPr>
              <a:t> </a:t>
            </a:r>
            <a:r>
              <a:rPr spc="64" dirty="0">
                <a:cs typeface="Microsoft Sans Serif"/>
              </a:rPr>
              <a:t>since </a:t>
            </a:r>
            <a:r>
              <a:rPr spc="6" dirty="0">
                <a:cs typeface="Microsoft Sans Serif"/>
              </a:rPr>
              <a:t>2013 </a:t>
            </a:r>
            <a:r>
              <a:rPr spc="94" dirty="0" smtClean="0">
                <a:cs typeface="Microsoft Sans Serif"/>
              </a:rPr>
              <a:t>kept</a:t>
            </a:r>
            <a:r>
              <a:rPr spc="97" dirty="0" smtClean="0">
                <a:cs typeface="Microsoft Sans Serif"/>
              </a:rPr>
              <a:t> </a:t>
            </a:r>
            <a:r>
              <a:rPr spc="69" dirty="0">
                <a:cs typeface="Microsoft Sans Serif"/>
              </a:rPr>
              <a:t>increasing</a:t>
            </a:r>
            <a:r>
              <a:rPr spc="-24" dirty="0">
                <a:cs typeface="Microsoft Sans Serif"/>
              </a:rPr>
              <a:t> </a:t>
            </a:r>
            <a:r>
              <a:rPr spc="97" dirty="0">
                <a:cs typeface="Microsoft Sans Serif"/>
              </a:rPr>
              <a:t>till</a:t>
            </a:r>
            <a:r>
              <a:rPr spc="-24" dirty="0">
                <a:cs typeface="Microsoft Sans Serif"/>
              </a:rPr>
              <a:t> </a:t>
            </a:r>
            <a:r>
              <a:rPr spc="91" dirty="0">
                <a:cs typeface="Microsoft Sans Serif"/>
              </a:rPr>
              <a:t>2020.</a:t>
            </a:r>
            <a:endParaRPr dirty="0">
              <a:cs typeface="Microsoft Sans Serif"/>
            </a:endParaRPr>
          </a:p>
        </p:txBody>
      </p:sp>
      <p:pic>
        <p:nvPicPr>
          <p:cNvPr id="8" name="object 5"/>
          <p:cNvPicPr/>
          <p:nvPr/>
        </p:nvPicPr>
        <p:blipFill>
          <a:blip r:embed="rId3" cstate="print"/>
          <a:stretch>
            <a:fillRect/>
          </a:stretch>
        </p:blipFill>
        <p:spPr>
          <a:xfrm>
            <a:off x="4953080" y="1523893"/>
            <a:ext cx="6476545" cy="457167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3"/>
          <p:cNvSpPr txBox="1"/>
          <p:nvPr/>
        </p:nvSpPr>
        <p:spPr>
          <a:xfrm>
            <a:off x="716575" y="4444561"/>
            <a:ext cx="10732905" cy="1036154"/>
          </a:xfrm>
          <a:prstGeom prst="rect">
            <a:avLst/>
          </a:prstGeom>
        </p:spPr>
        <p:txBody>
          <a:bodyPr vert="horz" wrap="square" lIns="0" tIns="226033" rIns="0" bIns="0" rtlCol="0">
            <a:spAutoFit/>
          </a:bodyPr>
          <a:lstStyle/>
          <a:p>
            <a:pPr marL="7701">
              <a:spcBef>
                <a:spcPts val="1780"/>
              </a:spcBef>
            </a:pPr>
            <a:r>
              <a:rPr sz="2200" b="1" dirty="0">
                <a:solidFill>
                  <a:schemeClr val="accent3">
                    <a:lumMod val="25000"/>
                  </a:schemeClr>
                </a:solidFill>
                <a:latin typeface="Abadi"/>
              </a:rPr>
              <a:t>Explanation:</a:t>
            </a:r>
          </a:p>
          <a:p>
            <a:pPr marL="845601" indent="-279556">
              <a:spcBef>
                <a:spcPts val="1534"/>
              </a:spcBef>
              <a:buFontTx/>
              <a:buChar char="•"/>
              <a:tabLst>
                <a:tab pos="845601" algn="l"/>
                <a:tab pos="845986" algn="l"/>
              </a:tabLst>
            </a:pPr>
            <a:r>
              <a:rPr spc="52" dirty="0">
                <a:cs typeface="Microsoft Sans Serif"/>
              </a:rPr>
              <a:t>Displaying</a:t>
            </a:r>
            <a:r>
              <a:rPr dirty="0">
                <a:cs typeface="Microsoft Sans Serif"/>
              </a:rPr>
              <a:t> </a:t>
            </a:r>
            <a:r>
              <a:rPr spc="106" dirty="0">
                <a:cs typeface="Microsoft Sans Serif"/>
              </a:rPr>
              <a:t>the</a:t>
            </a:r>
            <a:r>
              <a:rPr dirty="0">
                <a:cs typeface="Microsoft Sans Serif"/>
              </a:rPr>
              <a:t> </a:t>
            </a:r>
            <a:r>
              <a:rPr spc="49" dirty="0">
                <a:cs typeface="Microsoft Sans Serif"/>
              </a:rPr>
              <a:t>names</a:t>
            </a:r>
            <a:r>
              <a:rPr dirty="0">
                <a:cs typeface="Microsoft Sans Serif"/>
              </a:rPr>
              <a:t> </a:t>
            </a:r>
            <a:r>
              <a:rPr spc="139" dirty="0">
                <a:cs typeface="Microsoft Sans Serif"/>
              </a:rPr>
              <a:t>of</a:t>
            </a:r>
            <a:r>
              <a:rPr spc="3" dirty="0">
                <a:cs typeface="Microsoft Sans Serif"/>
              </a:rPr>
              <a:t> </a:t>
            </a:r>
            <a:r>
              <a:rPr spc="106" dirty="0">
                <a:cs typeface="Microsoft Sans Serif"/>
              </a:rPr>
              <a:t>the</a:t>
            </a:r>
            <a:r>
              <a:rPr dirty="0">
                <a:cs typeface="Microsoft Sans Serif"/>
              </a:rPr>
              <a:t> </a:t>
            </a:r>
            <a:r>
              <a:rPr spc="91" dirty="0">
                <a:cs typeface="Microsoft Sans Serif"/>
              </a:rPr>
              <a:t>unique</a:t>
            </a:r>
            <a:r>
              <a:rPr dirty="0">
                <a:cs typeface="Microsoft Sans Serif"/>
              </a:rPr>
              <a:t> </a:t>
            </a:r>
            <a:r>
              <a:rPr spc="82" dirty="0">
                <a:cs typeface="Microsoft Sans Serif"/>
              </a:rPr>
              <a:t>launch</a:t>
            </a:r>
            <a:r>
              <a:rPr dirty="0">
                <a:cs typeface="Microsoft Sans Serif"/>
              </a:rPr>
              <a:t> </a:t>
            </a:r>
            <a:r>
              <a:rPr spc="39" dirty="0">
                <a:cs typeface="Microsoft Sans Serif"/>
              </a:rPr>
              <a:t>sites</a:t>
            </a:r>
            <a:r>
              <a:rPr spc="3" dirty="0">
                <a:cs typeface="Microsoft Sans Serif"/>
              </a:rPr>
              <a:t> </a:t>
            </a:r>
            <a:r>
              <a:rPr spc="82" dirty="0">
                <a:cs typeface="Microsoft Sans Serif"/>
              </a:rPr>
              <a:t>in</a:t>
            </a:r>
            <a:r>
              <a:rPr dirty="0">
                <a:cs typeface="Microsoft Sans Serif"/>
              </a:rPr>
              <a:t> </a:t>
            </a:r>
            <a:r>
              <a:rPr spc="106" dirty="0">
                <a:cs typeface="Microsoft Sans Serif"/>
              </a:rPr>
              <a:t>the</a:t>
            </a:r>
            <a:r>
              <a:rPr dirty="0">
                <a:cs typeface="Microsoft Sans Serif"/>
              </a:rPr>
              <a:t> </a:t>
            </a:r>
            <a:r>
              <a:rPr spc="58" dirty="0">
                <a:cs typeface="Microsoft Sans Serif"/>
              </a:rPr>
              <a:t>space</a:t>
            </a:r>
            <a:r>
              <a:rPr dirty="0">
                <a:cs typeface="Microsoft Sans Serif"/>
              </a:rPr>
              <a:t> </a:t>
            </a:r>
            <a:r>
              <a:rPr spc="55" dirty="0">
                <a:cs typeface="Microsoft Sans Serif"/>
              </a:rPr>
              <a:t>mission.</a:t>
            </a:r>
            <a:endParaRPr dirty="0">
              <a:cs typeface="Microsoft Sans Serif"/>
            </a:endParaRPr>
          </a:p>
        </p:txBody>
      </p:sp>
      <p:pic>
        <p:nvPicPr>
          <p:cNvPr id="7" name="object 4"/>
          <p:cNvPicPr/>
          <p:nvPr/>
        </p:nvPicPr>
        <p:blipFill>
          <a:blip r:embed="rId3" cstate="print"/>
          <a:stretch>
            <a:fillRect/>
          </a:stretch>
        </p:blipFill>
        <p:spPr>
          <a:xfrm>
            <a:off x="698879" y="1523893"/>
            <a:ext cx="10794242" cy="228583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3"/>
          <p:cNvSpPr txBox="1"/>
          <p:nvPr/>
        </p:nvSpPr>
        <p:spPr>
          <a:xfrm>
            <a:off x="716575" y="5079397"/>
            <a:ext cx="10404830" cy="1036154"/>
          </a:xfrm>
          <a:prstGeom prst="rect">
            <a:avLst/>
          </a:prstGeom>
        </p:spPr>
        <p:txBody>
          <a:bodyPr vert="horz" wrap="square" lIns="0" tIns="226033" rIns="0" bIns="0" rtlCol="0">
            <a:spAutoFit/>
          </a:bodyPr>
          <a:lstStyle/>
          <a:p>
            <a:pPr marL="7701">
              <a:spcBef>
                <a:spcPts val="1780"/>
              </a:spcBef>
            </a:pPr>
            <a:r>
              <a:rPr sz="2200" b="1" dirty="0">
                <a:solidFill>
                  <a:schemeClr val="accent3">
                    <a:lumMod val="25000"/>
                  </a:schemeClr>
                </a:solidFill>
                <a:latin typeface="Abadi"/>
              </a:rPr>
              <a:t>Explanation:</a:t>
            </a:r>
          </a:p>
          <a:p>
            <a:pPr marL="845601" indent="-279556">
              <a:spcBef>
                <a:spcPts val="1534"/>
              </a:spcBef>
              <a:buFontTx/>
              <a:buChar char="•"/>
              <a:tabLst>
                <a:tab pos="845601" algn="l"/>
                <a:tab pos="845986" algn="l"/>
              </a:tabLst>
            </a:pPr>
            <a:r>
              <a:rPr spc="52" dirty="0">
                <a:cs typeface="Microsoft Sans Serif"/>
              </a:rPr>
              <a:t>Displaying</a:t>
            </a:r>
            <a:r>
              <a:rPr dirty="0">
                <a:cs typeface="Microsoft Sans Serif"/>
              </a:rPr>
              <a:t> </a:t>
            </a:r>
            <a:r>
              <a:rPr spc="76" dirty="0">
                <a:cs typeface="Microsoft Sans Serif"/>
              </a:rPr>
              <a:t>5</a:t>
            </a:r>
            <a:r>
              <a:rPr dirty="0">
                <a:cs typeface="Microsoft Sans Serif"/>
              </a:rPr>
              <a:t> </a:t>
            </a:r>
            <a:r>
              <a:rPr spc="82" dirty="0">
                <a:cs typeface="Microsoft Sans Serif"/>
              </a:rPr>
              <a:t>records</a:t>
            </a:r>
            <a:r>
              <a:rPr spc="3" dirty="0">
                <a:cs typeface="Microsoft Sans Serif"/>
              </a:rPr>
              <a:t> </a:t>
            </a:r>
            <a:r>
              <a:rPr spc="79" dirty="0">
                <a:cs typeface="Microsoft Sans Serif"/>
              </a:rPr>
              <a:t>where</a:t>
            </a:r>
            <a:r>
              <a:rPr dirty="0">
                <a:cs typeface="Microsoft Sans Serif"/>
              </a:rPr>
              <a:t> </a:t>
            </a:r>
            <a:r>
              <a:rPr spc="82" dirty="0">
                <a:cs typeface="Microsoft Sans Serif"/>
              </a:rPr>
              <a:t>launch</a:t>
            </a:r>
            <a:r>
              <a:rPr spc="3" dirty="0">
                <a:cs typeface="Microsoft Sans Serif"/>
              </a:rPr>
              <a:t> </a:t>
            </a:r>
            <a:r>
              <a:rPr spc="39" dirty="0">
                <a:cs typeface="Microsoft Sans Serif"/>
              </a:rPr>
              <a:t>sites</a:t>
            </a:r>
            <a:r>
              <a:rPr dirty="0">
                <a:cs typeface="Microsoft Sans Serif"/>
              </a:rPr>
              <a:t> </a:t>
            </a:r>
            <a:r>
              <a:rPr spc="106" dirty="0">
                <a:cs typeface="Microsoft Sans Serif"/>
              </a:rPr>
              <a:t>begin</a:t>
            </a:r>
            <a:r>
              <a:rPr spc="3" dirty="0">
                <a:cs typeface="Microsoft Sans Serif"/>
              </a:rPr>
              <a:t> </a:t>
            </a:r>
            <a:r>
              <a:rPr spc="130" dirty="0">
                <a:cs typeface="Microsoft Sans Serif"/>
              </a:rPr>
              <a:t>with</a:t>
            </a:r>
            <a:r>
              <a:rPr dirty="0">
                <a:cs typeface="Microsoft Sans Serif"/>
              </a:rPr>
              <a:t> </a:t>
            </a:r>
            <a:r>
              <a:rPr spc="106" dirty="0">
                <a:cs typeface="Microsoft Sans Serif"/>
              </a:rPr>
              <a:t>the</a:t>
            </a:r>
            <a:r>
              <a:rPr spc="3" dirty="0">
                <a:cs typeface="Microsoft Sans Serif"/>
              </a:rPr>
              <a:t> </a:t>
            </a:r>
            <a:r>
              <a:rPr spc="97" dirty="0">
                <a:cs typeface="Microsoft Sans Serif"/>
              </a:rPr>
              <a:t>string</a:t>
            </a:r>
            <a:r>
              <a:rPr dirty="0">
                <a:cs typeface="Microsoft Sans Serif"/>
              </a:rPr>
              <a:t> </a:t>
            </a:r>
            <a:r>
              <a:rPr spc="-67" dirty="0">
                <a:cs typeface="Microsoft Sans Serif"/>
              </a:rPr>
              <a:t>'CCA'.</a:t>
            </a:r>
            <a:endParaRPr dirty="0">
              <a:cs typeface="Microsoft Sans Serif"/>
            </a:endParaRPr>
          </a:p>
        </p:txBody>
      </p:sp>
      <p:pic>
        <p:nvPicPr>
          <p:cNvPr id="7" name="object 4"/>
          <p:cNvPicPr/>
          <p:nvPr/>
        </p:nvPicPr>
        <p:blipFill>
          <a:blip r:embed="rId3" cstate="print"/>
          <a:stretch>
            <a:fillRect/>
          </a:stretch>
        </p:blipFill>
        <p:spPr>
          <a:xfrm>
            <a:off x="698879" y="1523893"/>
            <a:ext cx="10794242" cy="348940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3"/>
          <p:cNvSpPr txBox="1"/>
          <p:nvPr/>
        </p:nvSpPr>
        <p:spPr>
          <a:xfrm>
            <a:off x="698879" y="3847361"/>
            <a:ext cx="10311259" cy="1012238"/>
          </a:xfrm>
          <a:prstGeom prst="rect">
            <a:avLst/>
          </a:prstGeom>
        </p:spPr>
        <p:txBody>
          <a:bodyPr vert="horz" wrap="square" lIns="0" tIns="226033" rIns="0" bIns="0" rtlCol="0">
            <a:spAutoFit/>
          </a:bodyPr>
          <a:lstStyle/>
          <a:p>
            <a:pPr marL="7701">
              <a:spcBef>
                <a:spcPts val="1780"/>
              </a:spcBef>
            </a:pPr>
            <a:r>
              <a:rPr sz="2200" b="1" dirty="0">
                <a:solidFill>
                  <a:schemeClr val="accent3">
                    <a:lumMod val="25000"/>
                  </a:schemeClr>
                </a:solidFill>
                <a:latin typeface="Abadi"/>
              </a:rPr>
              <a:t>Explanation:</a:t>
            </a:r>
          </a:p>
          <a:p>
            <a:pPr marL="845601" marR="3081" indent="-279556">
              <a:lnSpc>
                <a:spcPct val="111300"/>
              </a:lnSpc>
              <a:spcBef>
                <a:spcPts val="1210"/>
              </a:spcBef>
              <a:buFontTx/>
              <a:buChar char="•"/>
              <a:tabLst>
                <a:tab pos="845601" algn="l"/>
                <a:tab pos="845986" algn="l"/>
              </a:tabLst>
            </a:pPr>
            <a:r>
              <a:rPr spc="52" dirty="0">
                <a:cs typeface="Microsoft Sans Serif"/>
              </a:rPr>
              <a:t>Displaying</a:t>
            </a:r>
            <a:r>
              <a:rPr spc="-3" dirty="0">
                <a:cs typeface="Microsoft Sans Serif"/>
              </a:rPr>
              <a:t> </a:t>
            </a:r>
            <a:r>
              <a:rPr spc="106" dirty="0">
                <a:cs typeface="Microsoft Sans Serif"/>
              </a:rPr>
              <a:t>the</a:t>
            </a:r>
            <a:r>
              <a:rPr dirty="0">
                <a:cs typeface="Microsoft Sans Serif"/>
              </a:rPr>
              <a:t> </a:t>
            </a:r>
            <a:r>
              <a:rPr spc="106" dirty="0">
                <a:cs typeface="Microsoft Sans Serif"/>
              </a:rPr>
              <a:t>total</a:t>
            </a:r>
            <a:r>
              <a:rPr spc="-3" dirty="0">
                <a:cs typeface="Microsoft Sans Serif"/>
              </a:rPr>
              <a:t> </a:t>
            </a:r>
            <a:r>
              <a:rPr spc="69" dirty="0">
                <a:cs typeface="Microsoft Sans Serif"/>
              </a:rPr>
              <a:t>payload</a:t>
            </a:r>
            <a:r>
              <a:rPr dirty="0">
                <a:cs typeface="Microsoft Sans Serif"/>
              </a:rPr>
              <a:t> </a:t>
            </a:r>
            <a:r>
              <a:rPr spc="15" dirty="0">
                <a:cs typeface="Microsoft Sans Serif"/>
              </a:rPr>
              <a:t>mass</a:t>
            </a:r>
            <a:r>
              <a:rPr dirty="0">
                <a:cs typeface="Microsoft Sans Serif"/>
              </a:rPr>
              <a:t> </a:t>
            </a:r>
            <a:r>
              <a:rPr spc="85" dirty="0">
                <a:cs typeface="Microsoft Sans Serif"/>
              </a:rPr>
              <a:t>carried</a:t>
            </a:r>
            <a:r>
              <a:rPr spc="-3" dirty="0">
                <a:cs typeface="Microsoft Sans Serif"/>
              </a:rPr>
              <a:t> </a:t>
            </a:r>
            <a:r>
              <a:rPr spc="109" dirty="0">
                <a:cs typeface="Microsoft Sans Serif"/>
              </a:rPr>
              <a:t>by</a:t>
            </a:r>
            <a:r>
              <a:rPr dirty="0">
                <a:cs typeface="Microsoft Sans Serif"/>
              </a:rPr>
              <a:t> </a:t>
            </a:r>
            <a:r>
              <a:rPr spc="76" dirty="0">
                <a:cs typeface="Microsoft Sans Serif"/>
              </a:rPr>
              <a:t>boosters</a:t>
            </a:r>
            <a:r>
              <a:rPr dirty="0">
                <a:cs typeface="Microsoft Sans Serif"/>
              </a:rPr>
              <a:t> </a:t>
            </a:r>
            <a:r>
              <a:rPr spc="88" dirty="0">
                <a:cs typeface="Microsoft Sans Serif"/>
              </a:rPr>
              <a:t>launched</a:t>
            </a:r>
            <a:r>
              <a:rPr spc="-3" dirty="0">
                <a:cs typeface="Microsoft Sans Serif"/>
              </a:rPr>
              <a:t> </a:t>
            </a:r>
            <a:r>
              <a:rPr spc="109" dirty="0">
                <a:cs typeface="Microsoft Sans Serif"/>
              </a:rPr>
              <a:t>by </a:t>
            </a:r>
            <a:r>
              <a:rPr spc="-628" dirty="0">
                <a:cs typeface="Microsoft Sans Serif"/>
              </a:rPr>
              <a:t> </a:t>
            </a:r>
            <a:r>
              <a:rPr spc="-36" dirty="0">
                <a:cs typeface="Microsoft Sans Serif"/>
              </a:rPr>
              <a:t>NASA</a:t>
            </a:r>
            <a:r>
              <a:rPr spc="-6" dirty="0">
                <a:cs typeface="Microsoft Sans Serif"/>
              </a:rPr>
              <a:t> </a:t>
            </a:r>
            <a:r>
              <a:rPr spc="-61" dirty="0">
                <a:cs typeface="Microsoft Sans Serif"/>
              </a:rPr>
              <a:t>(CRS).</a:t>
            </a:r>
            <a:endParaRPr dirty="0">
              <a:cs typeface="Microsoft Sans Serif"/>
            </a:endParaRPr>
          </a:p>
        </p:txBody>
      </p:sp>
      <p:pic>
        <p:nvPicPr>
          <p:cNvPr id="7" name="object 4"/>
          <p:cNvPicPr/>
          <p:nvPr/>
        </p:nvPicPr>
        <p:blipFill>
          <a:blip r:embed="rId3" cstate="print"/>
          <a:stretch>
            <a:fillRect/>
          </a:stretch>
        </p:blipFill>
        <p:spPr>
          <a:xfrm>
            <a:off x="698879" y="1676293"/>
            <a:ext cx="10794242" cy="15896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3"/>
          <p:cNvSpPr txBox="1"/>
          <p:nvPr/>
        </p:nvSpPr>
        <p:spPr>
          <a:xfrm>
            <a:off x="698879" y="3794321"/>
            <a:ext cx="10452193" cy="1036154"/>
          </a:xfrm>
          <a:prstGeom prst="rect">
            <a:avLst/>
          </a:prstGeom>
        </p:spPr>
        <p:txBody>
          <a:bodyPr vert="horz" wrap="square" lIns="0" tIns="226033" rIns="0" bIns="0" rtlCol="0">
            <a:spAutoFit/>
          </a:bodyPr>
          <a:lstStyle/>
          <a:p>
            <a:pPr marL="7701">
              <a:spcBef>
                <a:spcPts val="1780"/>
              </a:spcBef>
            </a:pPr>
            <a:r>
              <a:rPr sz="2200" b="1" dirty="0">
                <a:solidFill>
                  <a:schemeClr val="accent3">
                    <a:lumMod val="25000"/>
                  </a:schemeClr>
                </a:solidFill>
                <a:latin typeface="Abadi"/>
              </a:rPr>
              <a:t>Explanation:</a:t>
            </a:r>
          </a:p>
          <a:p>
            <a:pPr marL="845601" indent="-279556">
              <a:spcBef>
                <a:spcPts val="1534"/>
              </a:spcBef>
              <a:buFontTx/>
              <a:buChar char="•"/>
              <a:tabLst>
                <a:tab pos="845601" algn="l"/>
                <a:tab pos="845986" algn="l"/>
              </a:tabLst>
            </a:pPr>
            <a:r>
              <a:rPr spc="52" dirty="0">
                <a:cs typeface="Microsoft Sans Serif"/>
              </a:rPr>
              <a:t>Displaying</a:t>
            </a:r>
            <a:r>
              <a:rPr dirty="0">
                <a:cs typeface="Microsoft Sans Serif"/>
              </a:rPr>
              <a:t> </a:t>
            </a:r>
            <a:r>
              <a:rPr spc="36" dirty="0">
                <a:cs typeface="Microsoft Sans Serif"/>
              </a:rPr>
              <a:t>average</a:t>
            </a:r>
            <a:r>
              <a:rPr dirty="0">
                <a:cs typeface="Microsoft Sans Serif"/>
              </a:rPr>
              <a:t> </a:t>
            </a:r>
            <a:r>
              <a:rPr spc="69" dirty="0">
                <a:cs typeface="Microsoft Sans Serif"/>
              </a:rPr>
              <a:t>payload</a:t>
            </a:r>
            <a:r>
              <a:rPr dirty="0">
                <a:cs typeface="Microsoft Sans Serif"/>
              </a:rPr>
              <a:t> </a:t>
            </a:r>
            <a:r>
              <a:rPr spc="15" dirty="0">
                <a:cs typeface="Microsoft Sans Serif"/>
              </a:rPr>
              <a:t>mass</a:t>
            </a:r>
            <a:r>
              <a:rPr dirty="0">
                <a:cs typeface="Microsoft Sans Serif"/>
              </a:rPr>
              <a:t> </a:t>
            </a:r>
            <a:r>
              <a:rPr spc="85" dirty="0">
                <a:cs typeface="Microsoft Sans Serif"/>
              </a:rPr>
              <a:t>carried</a:t>
            </a:r>
            <a:r>
              <a:rPr dirty="0">
                <a:cs typeface="Microsoft Sans Serif"/>
              </a:rPr>
              <a:t> </a:t>
            </a:r>
            <a:r>
              <a:rPr spc="109" dirty="0">
                <a:cs typeface="Microsoft Sans Serif"/>
              </a:rPr>
              <a:t>by</a:t>
            </a:r>
            <a:r>
              <a:rPr dirty="0">
                <a:cs typeface="Microsoft Sans Serif"/>
              </a:rPr>
              <a:t> </a:t>
            </a:r>
            <a:r>
              <a:rPr spc="97" dirty="0">
                <a:cs typeface="Microsoft Sans Serif"/>
              </a:rPr>
              <a:t>booster</a:t>
            </a:r>
            <a:r>
              <a:rPr dirty="0">
                <a:cs typeface="Microsoft Sans Serif"/>
              </a:rPr>
              <a:t> </a:t>
            </a:r>
            <a:r>
              <a:rPr spc="58" dirty="0">
                <a:cs typeface="Microsoft Sans Serif"/>
              </a:rPr>
              <a:t>version</a:t>
            </a:r>
            <a:r>
              <a:rPr dirty="0">
                <a:cs typeface="Microsoft Sans Serif"/>
              </a:rPr>
              <a:t> F9 </a:t>
            </a:r>
            <a:r>
              <a:rPr spc="-182" dirty="0">
                <a:cs typeface="Microsoft Sans Serif"/>
              </a:rPr>
              <a:t>v1.1.</a:t>
            </a:r>
            <a:endParaRPr dirty="0">
              <a:cs typeface="Microsoft Sans Serif"/>
            </a:endParaRPr>
          </a:p>
        </p:txBody>
      </p:sp>
      <p:pic>
        <p:nvPicPr>
          <p:cNvPr id="7" name="object 4"/>
          <p:cNvPicPr/>
          <p:nvPr/>
        </p:nvPicPr>
        <p:blipFill>
          <a:blip r:embed="rId3" cstate="print"/>
          <a:stretch>
            <a:fillRect/>
          </a:stretch>
        </p:blipFill>
        <p:spPr>
          <a:xfrm>
            <a:off x="698879" y="1523893"/>
            <a:ext cx="10794242" cy="158738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3"/>
          <p:cNvSpPr txBox="1"/>
          <p:nvPr/>
        </p:nvSpPr>
        <p:spPr>
          <a:xfrm>
            <a:off x="716575" y="3895935"/>
            <a:ext cx="10652426" cy="1012238"/>
          </a:xfrm>
          <a:prstGeom prst="rect">
            <a:avLst/>
          </a:prstGeom>
        </p:spPr>
        <p:txBody>
          <a:bodyPr vert="horz" wrap="square" lIns="0" tIns="226033" rIns="0" bIns="0" rtlCol="0">
            <a:spAutoFit/>
          </a:bodyPr>
          <a:lstStyle/>
          <a:p>
            <a:pPr marL="7701">
              <a:spcBef>
                <a:spcPts val="1780"/>
              </a:spcBef>
            </a:pPr>
            <a:r>
              <a:rPr sz="2200" b="1" dirty="0">
                <a:solidFill>
                  <a:schemeClr val="accent3">
                    <a:lumMod val="25000"/>
                  </a:schemeClr>
                </a:solidFill>
                <a:latin typeface="Abadi"/>
              </a:rPr>
              <a:t>Explanation:</a:t>
            </a:r>
          </a:p>
          <a:p>
            <a:pPr marL="845601" marR="3081" indent="-279556">
              <a:lnSpc>
                <a:spcPct val="111300"/>
              </a:lnSpc>
              <a:spcBef>
                <a:spcPts val="1210"/>
              </a:spcBef>
              <a:buFontTx/>
              <a:buChar char="•"/>
              <a:tabLst>
                <a:tab pos="845601" algn="l"/>
                <a:tab pos="845986" algn="l"/>
              </a:tabLst>
            </a:pPr>
            <a:r>
              <a:rPr spc="69" dirty="0">
                <a:cs typeface="Microsoft Sans Serif"/>
              </a:rPr>
              <a:t>Listing</a:t>
            </a:r>
            <a:r>
              <a:rPr dirty="0">
                <a:cs typeface="Microsoft Sans Serif"/>
              </a:rPr>
              <a:t> </a:t>
            </a:r>
            <a:r>
              <a:rPr spc="106" dirty="0">
                <a:cs typeface="Microsoft Sans Serif"/>
              </a:rPr>
              <a:t>the</a:t>
            </a:r>
            <a:r>
              <a:rPr dirty="0">
                <a:cs typeface="Microsoft Sans Serif"/>
              </a:rPr>
              <a:t> </a:t>
            </a:r>
            <a:r>
              <a:rPr spc="88" dirty="0">
                <a:cs typeface="Microsoft Sans Serif"/>
              </a:rPr>
              <a:t>date</a:t>
            </a:r>
            <a:r>
              <a:rPr dirty="0">
                <a:cs typeface="Microsoft Sans Serif"/>
              </a:rPr>
              <a:t> </a:t>
            </a:r>
            <a:r>
              <a:rPr spc="103" dirty="0">
                <a:cs typeface="Microsoft Sans Serif"/>
              </a:rPr>
              <a:t>when</a:t>
            </a:r>
            <a:r>
              <a:rPr spc="3" dirty="0">
                <a:cs typeface="Microsoft Sans Serif"/>
              </a:rPr>
              <a:t> </a:t>
            </a:r>
            <a:r>
              <a:rPr spc="106" dirty="0">
                <a:cs typeface="Microsoft Sans Serif"/>
              </a:rPr>
              <a:t>the</a:t>
            </a:r>
            <a:r>
              <a:rPr dirty="0">
                <a:cs typeface="Microsoft Sans Serif"/>
              </a:rPr>
              <a:t> </a:t>
            </a:r>
            <a:r>
              <a:rPr spc="58" dirty="0">
                <a:cs typeface="Times New Roman"/>
              </a:rPr>
              <a:t>f</a:t>
            </a:r>
            <a:r>
              <a:rPr spc="58" dirty="0">
                <a:cs typeface="Microsoft Sans Serif"/>
              </a:rPr>
              <a:t>irst</a:t>
            </a:r>
            <a:r>
              <a:rPr dirty="0">
                <a:cs typeface="Microsoft Sans Serif"/>
              </a:rPr>
              <a:t> </a:t>
            </a:r>
            <a:r>
              <a:rPr spc="64" dirty="0">
                <a:cs typeface="Microsoft Sans Serif"/>
              </a:rPr>
              <a:t>successful</a:t>
            </a:r>
            <a:r>
              <a:rPr dirty="0">
                <a:cs typeface="Microsoft Sans Serif"/>
              </a:rPr>
              <a:t> </a:t>
            </a:r>
            <a:r>
              <a:rPr spc="91" dirty="0">
                <a:cs typeface="Microsoft Sans Serif"/>
              </a:rPr>
              <a:t>landing</a:t>
            </a:r>
            <a:r>
              <a:rPr spc="3" dirty="0">
                <a:cs typeface="Microsoft Sans Serif"/>
              </a:rPr>
              <a:t> </a:t>
            </a:r>
            <a:r>
              <a:rPr spc="127" dirty="0">
                <a:cs typeface="Microsoft Sans Serif"/>
              </a:rPr>
              <a:t>outcome</a:t>
            </a:r>
            <a:r>
              <a:rPr dirty="0">
                <a:cs typeface="Microsoft Sans Serif"/>
              </a:rPr>
              <a:t> </a:t>
            </a:r>
            <a:r>
              <a:rPr spc="82" dirty="0">
                <a:cs typeface="Microsoft Sans Serif"/>
              </a:rPr>
              <a:t>in</a:t>
            </a:r>
            <a:r>
              <a:rPr dirty="0">
                <a:cs typeface="Microsoft Sans Serif"/>
              </a:rPr>
              <a:t> </a:t>
            </a:r>
            <a:r>
              <a:rPr spc="118" dirty="0">
                <a:cs typeface="Microsoft Sans Serif"/>
              </a:rPr>
              <a:t>ground </a:t>
            </a:r>
            <a:r>
              <a:rPr spc="-628" dirty="0">
                <a:cs typeface="Microsoft Sans Serif"/>
              </a:rPr>
              <a:t> </a:t>
            </a:r>
            <a:r>
              <a:rPr spc="100" dirty="0">
                <a:cs typeface="Microsoft Sans Serif"/>
              </a:rPr>
              <a:t>pad</a:t>
            </a:r>
            <a:r>
              <a:rPr spc="-6" dirty="0">
                <a:cs typeface="Microsoft Sans Serif"/>
              </a:rPr>
              <a:t> </a:t>
            </a:r>
            <a:r>
              <a:rPr spc="21" dirty="0">
                <a:cs typeface="Microsoft Sans Serif"/>
              </a:rPr>
              <a:t>was</a:t>
            </a:r>
            <a:r>
              <a:rPr spc="-3" dirty="0">
                <a:cs typeface="Microsoft Sans Serif"/>
              </a:rPr>
              <a:t> </a:t>
            </a:r>
            <a:r>
              <a:rPr spc="64" dirty="0">
                <a:cs typeface="Microsoft Sans Serif"/>
              </a:rPr>
              <a:t>achieved.</a:t>
            </a:r>
            <a:endParaRPr dirty="0">
              <a:cs typeface="Microsoft Sans Serif"/>
            </a:endParaRPr>
          </a:p>
        </p:txBody>
      </p:sp>
      <p:pic>
        <p:nvPicPr>
          <p:cNvPr id="7" name="object 4"/>
          <p:cNvPicPr/>
          <p:nvPr/>
        </p:nvPicPr>
        <p:blipFill>
          <a:blip r:embed="rId3" cstate="print"/>
          <a:stretch>
            <a:fillRect/>
          </a:stretch>
        </p:blipFill>
        <p:spPr>
          <a:xfrm>
            <a:off x="698879" y="1523893"/>
            <a:ext cx="10794242" cy="15873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660399" y="1603228"/>
            <a:ext cx="4017889" cy="5125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a:t>
            </a:r>
            <a:r>
              <a:rPr lang="en-US" sz="2200" b="1" dirty="0" smtClean="0">
                <a:solidFill>
                  <a:schemeClr val="accent3">
                    <a:lumMod val="25000"/>
                  </a:schemeClr>
                </a:solidFill>
                <a:latin typeface="Abadi" panose="020B0604020104020204" pitchFamily="34" charset="0"/>
              </a:rPr>
              <a:t>methodologies</a:t>
            </a:r>
            <a:endParaRPr lang="en-US" sz="2200" b="1"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p:cNvSpPr txBox="1"/>
          <p:nvPr/>
        </p:nvSpPr>
        <p:spPr>
          <a:xfrm>
            <a:off x="660400" y="2130294"/>
            <a:ext cx="8463280" cy="2031325"/>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Data collection</a:t>
            </a:r>
          </a:p>
          <a:p>
            <a:pPr marL="285750" indent="-285750">
              <a:buFont typeface="Wingdings" panose="05000000000000000000" pitchFamily="2" charset="2"/>
              <a:buChar char="q"/>
            </a:pPr>
            <a:r>
              <a:rPr lang="en-US" dirty="0" smtClean="0"/>
              <a:t>Data wrangling</a:t>
            </a:r>
          </a:p>
          <a:p>
            <a:pPr marL="285750" indent="-285750">
              <a:buFont typeface="Wingdings" panose="05000000000000000000" pitchFamily="2" charset="2"/>
              <a:buChar char="q"/>
            </a:pPr>
            <a:r>
              <a:rPr lang="en-US" dirty="0" smtClean="0"/>
              <a:t>Exploratory </a:t>
            </a:r>
            <a:r>
              <a:rPr lang="en-US" dirty="0"/>
              <a:t>Data Analysis with Data </a:t>
            </a:r>
            <a:r>
              <a:rPr lang="en-US" dirty="0" smtClean="0"/>
              <a:t>Visualization</a:t>
            </a:r>
          </a:p>
          <a:p>
            <a:pPr marL="285750" indent="-285750">
              <a:buFont typeface="Wingdings" panose="05000000000000000000" pitchFamily="2" charset="2"/>
              <a:buChar char="q"/>
            </a:pPr>
            <a:r>
              <a:rPr lang="en-US" dirty="0" smtClean="0"/>
              <a:t>Exploratory </a:t>
            </a:r>
            <a:r>
              <a:rPr lang="en-US" dirty="0"/>
              <a:t>Data Analysis with </a:t>
            </a:r>
            <a:r>
              <a:rPr lang="en-US" dirty="0" smtClean="0"/>
              <a:t>SQL</a:t>
            </a:r>
          </a:p>
          <a:p>
            <a:pPr marL="285750" indent="-285750">
              <a:buFont typeface="Wingdings" panose="05000000000000000000" pitchFamily="2" charset="2"/>
              <a:buChar char="q"/>
            </a:pPr>
            <a:r>
              <a:rPr lang="en-US" dirty="0" smtClean="0"/>
              <a:t>Building </a:t>
            </a:r>
            <a:r>
              <a:rPr lang="en-US" dirty="0"/>
              <a:t>an interactive map with </a:t>
            </a:r>
            <a:r>
              <a:rPr lang="en-US" dirty="0" smtClean="0"/>
              <a:t>Folium</a:t>
            </a:r>
          </a:p>
          <a:p>
            <a:pPr marL="285750" indent="-285750">
              <a:buFont typeface="Wingdings" panose="05000000000000000000" pitchFamily="2" charset="2"/>
              <a:buChar char="q"/>
            </a:pPr>
            <a:r>
              <a:rPr lang="en-US" dirty="0" smtClean="0"/>
              <a:t>Building </a:t>
            </a:r>
            <a:r>
              <a:rPr lang="en-US" dirty="0"/>
              <a:t>a Dashboard with </a:t>
            </a:r>
            <a:r>
              <a:rPr lang="en-US" dirty="0" err="1"/>
              <a:t>Plotly</a:t>
            </a:r>
            <a:r>
              <a:rPr lang="en-US" dirty="0"/>
              <a:t> </a:t>
            </a:r>
            <a:r>
              <a:rPr lang="en-US" dirty="0" smtClean="0"/>
              <a:t>Dash</a:t>
            </a:r>
          </a:p>
          <a:p>
            <a:pPr marL="285750" indent="-285750">
              <a:buFont typeface="Wingdings" panose="05000000000000000000" pitchFamily="2" charset="2"/>
              <a:buChar char="q"/>
            </a:pPr>
            <a:r>
              <a:rPr lang="en-US" dirty="0" smtClean="0"/>
              <a:t>Predictive </a:t>
            </a:r>
            <a:r>
              <a:rPr lang="en-US" dirty="0"/>
              <a:t>analysis (Classification</a:t>
            </a:r>
            <a:r>
              <a:rPr lang="en-US" dirty="0" smtClean="0"/>
              <a:t>)</a:t>
            </a:r>
            <a:endParaRPr lang="en-US" dirty="0"/>
          </a:p>
        </p:txBody>
      </p:sp>
      <p:sp>
        <p:nvSpPr>
          <p:cNvPr id="6" name="TextBox 5"/>
          <p:cNvSpPr txBox="1"/>
          <p:nvPr/>
        </p:nvSpPr>
        <p:spPr>
          <a:xfrm>
            <a:off x="660400" y="5102693"/>
            <a:ext cx="7261892"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t>Exploratory </a:t>
            </a:r>
            <a:r>
              <a:rPr lang="en-US" dirty="0"/>
              <a:t>Data Analysis </a:t>
            </a:r>
            <a:r>
              <a:rPr lang="en-US" dirty="0" smtClean="0"/>
              <a:t>results</a:t>
            </a:r>
          </a:p>
          <a:p>
            <a:pPr marL="285750" indent="-285750">
              <a:buFont typeface="Wingdings" panose="05000000000000000000" pitchFamily="2" charset="2"/>
              <a:buChar char="q"/>
            </a:pPr>
            <a:r>
              <a:rPr lang="en-US" dirty="0" smtClean="0"/>
              <a:t>Interactive </a:t>
            </a:r>
            <a:r>
              <a:rPr lang="en-US" dirty="0"/>
              <a:t>analytics demo in </a:t>
            </a:r>
            <a:r>
              <a:rPr lang="en-US" dirty="0" smtClean="0"/>
              <a:t>screenshots</a:t>
            </a:r>
          </a:p>
          <a:p>
            <a:pPr marL="285750" indent="-285750">
              <a:buFont typeface="Wingdings" panose="05000000000000000000" pitchFamily="2" charset="2"/>
              <a:buChar char="q"/>
            </a:pPr>
            <a:r>
              <a:rPr lang="en-US" dirty="0" smtClean="0"/>
              <a:t>Predictive </a:t>
            </a:r>
            <a:r>
              <a:rPr lang="en-US" dirty="0"/>
              <a:t>analysis results</a:t>
            </a:r>
          </a:p>
        </p:txBody>
      </p:sp>
      <p:sp>
        <p:nvSpPr>
          <p:cNvPr id="7" name="Content Placeholder 2">
            <a:extLst>
              <a:ext uri="{FF2B5EF4-FFF2-40B4-BE49-F238E27FC236}">
                <a16:creationId xmlns:a16="http://schemas.microsoft.com/office/drawing/2014/main" xmlns="" id="{79EF1473-3ADD-43F1-A495-57AAB7FD902F}"/>
              </a:ext>
            </a:extLst>
          </p:cNvPr>
          <p:cNvSpPr txBox="1">
            <a:spLocks/>
          </p:cNvSpPr>
          <p:nvPr/>
        </p:nvSpPr>
        <p:spPr>
          <a:xfrm>
            <a:off x="660400" y="4585708"/>
            <a:ext cx="4017889" cy="49117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smtClean="0">
                <a:solidFill>
                  <a:schemeClr val="accent3">
                    <a:lumMod val="25000"/>
                  </a:schemeClr>
                </a:solidFill>
                <a:latin typeface="Abadi" panose="020B0604020104020204" pitchFamily="34" charset="0"/>
              </a:rPr>
              <a:t>Summary </a:t>
            </a:r>
            <a:r>
              <a:rPr lang="en-US" sz="2200" b="1" dirty="0">
                <a:solidFill>
                  <a:schemeClr val="accent3">
                    <a:lumMod val="25000"/>
                  </a:schemeClr>
                </a:solidFill>
                <a:latin typeface="Abadi" panose="020B0604020104020204" pitchFamily="34" charset="0"/>
              </a:rPr>
              <a:t>of all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3"/>
          <p:cNvSpPr txBox="1"/>
          <p:nvPr/>
        </p:nvSpPr>
        <p:spPr>
          <a:xfrm>
            <a:off x="716576" y="4527007"/>
            <a:ext cx="10467980" cy="1253073"/>
          </a:xfrm>
          <a:prstGeom prst="rect">
            <a:avLst/>
          </a:prstGeom>
        </p:spPr>
        <p:txBody>
          <a:bodyPr vert="horz" wrap="square" lIns="0" tIns="226033" rIns="0" bIns="0" rtlCol="0">
            <a:spAutoFit/>
          </a:bodyPr>
          <a:lstStyle/>
          <a:p>
            <a:pPr marL="7701">
              <a:spcBef>
                <a:spcPts val="1780"/>
              </a:spcBef>
            </a:pPr>
            <a:r>
              <a:rPr sz="2200" b="1" dirty="0">
                <a:solidFill>
                  <a:schemeClr val="accent3">
                    <a:lumMod val="25000"/>
                  </a:schemeClr>
                </a:solidFill>
                <a:latin typeface="Abadi"/>
              </a:rPr>
              <a:t>Explanation:</a:t>
            </a:r>
          </a:p>
          <a:p>
            <a:pPr marL="845601" marR="3081" indent="-279556">
              <a:lnSpc>
                <a:spcPct val="111300"/>
              </a:lnSpc>
              <a:spcBef>
                <a:spcPts val="1210"/>
              </a:spcBef>
              <a:buFontTx/>
              <a:buChar char="•"/>
              <a:tabLst>
                <a:tab pos="845601" algn="l"/>
                <a:tab pos="845986" algn="l"/>
              </a:tabLst>
            </a:pPr>
            <a:r>
              <a:rPr sz="1600" spc="69" dirty="0">
                <a:cs typeface="Microsoft Sans Serif"/>
              </a:rPr>
              <a:t>Listing</a:t>
            </a:r>
            <a:r>
              <a:rPr sz="1600" dirty="0">
                <a:cs typeface="Microsoft Sans Serif"/>
              </a:rPr>
              <a:t> </a:t>
            </a:r>
            <a:r>
              <a:rPr sz="1600" spc="106" dirty="0">
                <a:cs typeface="Microsoft Sans Serif"/>
              </a:rPr>
              <a:t>the</a:t>
            </a:r>
            <a:r>
              <a:rPr sz="1600" dirty="0">
                <a:cs typeface="Microsoft Sans Serif"/>
              </a:rPr>
              <a:t> </a:t>
            </a:r>
            <a:r>
              <a:rPr sz="1600" spc="49" dirty="0">
                <a:cs typeface="Microsoft Sans Serif"/>
              </a:rPr>
              <a:t>names</a:t>
            </a:r>
            <a:r>
              <a:rPr sz="1600" dirty="0">
                <a:cs typeface="Microsoft Sans Serif"/>
              </a:rPr>
              <a:t> </a:t>
            </a:r>
            <a:r>
              <a:rPr sz="1600" spc="139" dirty="0">
                <a:cs typeface="Microsoft Sans Serif"/>
              </a:rPr>
              <a:t>of</a:t>
            </a:r>
            <a:r>
              <a:rPr sz="1600" spc="3" dirty="0">
                <a:cs typeface="Microsoft Sans Serif"/>
              </a:rPr>
              <a:t> </a:t>
            </a:r>
            <a:r>
              <a:rPr sz="1600" spc="106" dirty="0">
                <a:cs typeface="Microsoft Sans Serif"/>
              </a:rPr>
              <a:t>the</a:t>
            </a:r>
            <a:r>
              <a:rPr sz="1600" dirty="0">
                <a:cs typeface="Microsoft Sans Serif"/>
              </a:rPr>
              <a:t> </a:t>
            </a:r>
            <a:r>
              <a:rPr sz="1600" spc="76" dirty="0">
                <a:cs typeface="Microsoft Sans Serif"/>
              </a:rPr>
              <a:t>boosters</a:t>
            </a:r>
            <a:r>
              <a:rPr sz="1600" dirty="0">
                <a:cs typeface="Microsoft Sans Serif"/>
              </a:rPr>
              <a:t> </a:t>
            </a:r>
            <a:r>
              <a:rPr sz="1600" spc="121" dirty="0">
                <a:cs typeface="Microsoft Sans Serif"/>
              </a:rPr>
              <a:t>which</a:t>
            </a:r>
            <a:r>
              <a:rPr sz="1600" dirty="0">
                <a:cs typeface="Microsoft Sans Serif"/>
              </a:rPr>
              <a:t> </a:t>
            </a:r>
            <a:r>
              <a:rPr sz="1600" spc="24" dirty="0">
                <a:cs typeface="Microsoft Sans Serif"/>
              </a:rPr>
              <a:t>have</a:t>
            </a:r>
            <a:r>
              <a:rPr sz="1600" spc="3" dirty="0">
                <a:cs typeface="Microsoft Sans Serif"/>
              </a:rPr>
              <a:t> </a:t>
            </a:r>
            <a:r>
              <a:rPr sz="1600" spc="45" dirty="0">
                <a:cs typeface="Microsoft Sans Serif"/>
              </a:rPr>
              <a:t>success</a:t>
            </a:r>
            <a:r>
              <a:rPr sz="1600" dirty="0">
                <a:cs typeface="Microsoft Sans Serif"/>
              </a:rPr>
              <a:t> </a:t>
            </a:r>
            <a:r>
              <a:rPr sz="1600" spc="82" dirty="0">
                <a:cs typeface="Microsoft Sans Serif"/>
              </a:rPr>
              <a:t>in</a:t>
            </a:r>
            <a:r>
              <a:rPr sz="1600" dirty="0">
                <a:cs typeface="Microsoft Sans Serif"/>
              </a:rPr>
              <a:t> </a:t>
            </a:r>
            <a:r>
              <a:rPr sz="1600" spc="97" dirty="0">
                <a:cs typeface="Microsoft Sans Serif"/>
              </a:rPr>
              <a:t>drone</a:t>
            </a:r>
            <a:r>
              <a:rPr sz="1600" dirty="0">
                <a:cs typeface="Microsoft Sans Serif"/>
              </a:rPr>
              <a:t> </a:t>
            </a:r>
            <a:r>
              <a:rPr sz="1600" spc="73" dirty="0">
                <a:cs typeface="Microsoft Sans Serif"/>
              </a:rPr>
              <a:t>ship </a:t>
            </a:r>
            <a:r>
              <a:rPr sz="1600" spc="-625" dirty="0">
                <a:cs typeface="Microsoft Sans Serif"/>
              </a:rPr>
              <a:t> </a:t>
            </a:r>
            <a:r>
              <a:rPr sz="1600" spc="79" dirty="0">
                <a:cs typeface="Microsoft Sans Serif"/>
              </a:rPr>
              <a:t>and</a:t>
            </a:r>
            <a:r>
              <a:rPr sz="1600" spc="-3" dirty="0">
                <a:cs typeface="Microsoft Sans Serif"/>
              </a:rPr>
              <a:t> </a:t>
            </a:r>
            <a:r>
              <a:rPr sz="1600" spc="24" dirty="0">
                <a:cs typeface="Microsoft Sans Serif"/>
              </a:rPr>
              <a:t>have</a:t>
            </a:r>
            <a:r>
              <a:rPr sz="1600" spc="-3" dirty="0">
                <a:cs typeface="Microsoft Sans Serif"/>
              </a:rPr>
              <a:t> </a:t>
            </a:r>
            <a:r>
              <a:rPr sz="1600" spc="69" dirty="0">
                <a:cs typeface="Microsoft Sans Serif"/>
              </a:rPr>
              <a:t>payload</a:t>
            </a:r>
            <a:r>
              <a:rPr sz="1600" dirty="0">
                <a:cs typeface="Microsoft Sans Serif"/>
              </a:rPr>
              <a:t> </a:t>
            </a:r>
            <a:r>
              <a:rPr sz="1600" spc="15" dirty="0">
                <a:cs typeface="Microsoft Sans Serif"/>
              </a:rPr>
              <a:t>mass</a:t>
            </a:r>
            <a:r>
              <a:rPr sz="1600" spc="-3" dirty="0">
                <a:cs typeface="Microsoft Sans Serif"/>
              </a:rPr>
              <a:t> </a:t>
            </a:r>
            <a:r>
              <a:rPr sz="1600" spc="79" dirty="0">
                <a:cs typeface="Microsoft Sans Serif"/>
              </a:rPr>
              <a:t>greater</a:t>
            </a:r>
            <a:r>
              <a:rPr sz="1600" spc="-3" dirty="0">
                <a:cs typeface="Microsoft Sans Serif"/>
              </a:rPr>
              <a:t> </a:t>
            </a:r>
            <a:r>
              <a:rPr sz="1600" spc="88" dirty="0">
                <a:cs typeface="Microsoft Sans Serif"/>
              </a:rPr>
              <a:t>than</a:t>
            </a:r>
            <a:r>
              <a:rPr sz="1600" dirty="0">
                <a:cs typeface="Microsoft Sans Serif"/>
              </a:rPr>
              <a:t> </a:t>
            </a:r>
            <a:r>
              <a:rPr sz="1600" spc="258" dirty="0">
                <a:cs typeface="Microsoft Sans Serif"/>
              </a:rPr>
              <a:t>4000</a:t>
            </a:r>
            <a:r>
              <a:rPr sz="1600" spc="-3" dirty="0">
                <a:cs typeface="Microsoft Sans Serif"/>
              </a:rPr>
              <a:t> </a:t>
            </a:r>
            <a:r>
              <a:rPr sz="1600" spc="149" dirty="0">
                <a:cs typeface="Microsoft Sans Serif"/>
              </a:rPr>
              <a:t>but</a:t>
            </a:r>
            <a:r>
              <a:rPr sz="1600" spc="-3" dirty="0">
                <a:cs typeface="Microsoft Sans Serif"/>
              </a:rPr>
              <a:t> </a:t>
            </a:r>
            <a:r>
              <a:rPr sz="1600" spc="3" dirty="0">
                <a:cs typeface="Microsoft Sans Serif"/>
              </a:rPr>
              <a:t>less</a:t>
            </a:r>
            <a:r>
              <a:rPr sz="1600" dirty="0">
                <a:cs typeface="Microsoft Sans Serif"/>
              </a:rPr>
              <a:t> </a:t>
            </a:r>
            <a:r>
              <a:rPr sz="1600" spc="88" dirty="0">
                <a:cs typeface="Microsoft Sans Serif"/>
              </a:rPr>
              <a:t>than</a:t>
            </a:r>
            <a:r>
              <a:rPr sz="1600" spc="-3" dirty="0">
                <a:cs typeface="Microsoft Sans Serif"/>
              </a:rPr>
              <a:t> </a:t>
            </a:r>
            <a:r>
              <a:rPr sz="1600" spc="185" dirty="0">
                <a:cs typeface="Microsoft Sans Serif"/>
              </a:rPr>
              <a:t>6000.</a:t>
            </a:r>
            <a:endParaRPr sz="1600" dirty="0">
              <a:cs typeface="Microsoft Sans Serif"/>
            </a:endParaRPr>
          </a:p>
        </p:txBody>
      </p:sp>
      <p:pic>
        <p:nvPicPr>
          <p:cNvPr id="7" name="object 4"/>
          <p:cNvPicPr/>
          <p:nvPr/>
        </p:nvPicPr>
        <p:blipFill>
          <a:blip r:embed="rId3" cstate="print"/>
          <a:stretch>
            <a:fillRect/>
          </a:stretch>
        </p:blipFill>
        <p:spPr>
          <a:xfrm>
            <a:off x="698879" y="1904866"/>
            <a:ext cx="10794242" cy="241009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3"/>
          <p:cNvSpPr txBox="1"/>
          <p:nvPr/>
        </p:nvSpPr>
        <p:spPr>
          <a:xfrm>
            <a:off x="787707" y="4384753"/>
            <a:ext cx="10582730" cy="1036154"/>
          </a:xfrm>
          <a:prstGeom prst="rect">
            <a:avLst/>
          </a:prstGeom>
        </p:spPr>
        <p:txBody>
          <a:bodyPr vert="horz" wrap="square" lIns="0" tIns="226033" rIns="0" bIns="0" rtlCol="0">
            <a:spAutoFit/>
          </a:bodyPr>
          <a:lstStyle/>
          <a:p>
            <a:pPr marL="7701">
              <a:spcBef>
                <a:spcPts val="1780"/>
              </a:spcBef>
            </a:pPr>
            <a:r>
              <a:rPr sz="2200" b="1" dirty="0">
                <a:solidFill>
                  <a:schemeClr val="accent3">
                    <a:lumMod val="25000"/>
                  </a:schemeClr>
                </a:solidFill>
                <a:latin typeface="Abadi"/>
              </a:rPr>
              <a:t>Explanation:</a:t>
            </a:r>
          </a:p>
          <a:p>
            <a:pPr marL="845601" indent="-279556">
              <a:spcBef>
                <a:spcPts val="1534"/>
              </a:spcBef>
              <a:buFontTx/>
              <a:buChar char="•"/>
              <a:tabLst>
                <a:tab pos="845601" algn="l"/>
                <a:tab pos="845986" algn="l"/>
              </a:tabLst>
            </a:pPr>
            <a:r>
              <a:rPr spc="69" dirty="0">
                <a:cs typeface="Microsoft Sans Serif"/>
              </a:rPr>
              <a:t>Listing</a:t>
            </a:r>
            <a:r>
              <a:rPr spc="-3" dirty="0">
                <a:cs typeface="Microsoft Sans Serif"/>
              </a:rPr>
              <a:t> </a:t>
            </a:r>
            <a:r>
              <a:rPr spc="106" dirty="0">
                <a:cs typeface="Microsoft Sans Serif"/>
              </a:rPr>
              <a:t>the</a:t>
            </a:r>
            <a:r>
              <a:rPr spc="-3" dirty="0">
                <a:cs typeface="Microsoft Sans Serif"/>
              </a:rPr>
              <a:t> </a:t>
            </a:r>
            <a:r>
              <a:rPr spc="106" dirty="0">
                <a:cs typeface="Microsoft Sans Serif"/>
              </a:rPr>
              <a:t>total</a:t>
            </a:r>
            <a:r>
              <a:rPr spc="-3" dirty="0">
                <a:cs typeface="Microsoft Sans Serif"/>
              </a:rPr>
              <a:t> </a:t>
            </a:r>
            <a:r>
              <a:rPr spc="115" dirty="0">
                <a:cs typeface="Microsoft Sans Serif"/>
              </a:rPr>
              <a:t>number</a:t>
            </a:r>
            <a:r>
              <a:rPr spc="-3" dirty="0">
                <a:cs typeface="Microsoft Sans Serif"/>
              </a:rPr>
              <a:t> </a:t>
            </a:r>
            <a:r>
              <a:rPr spc="139" dirty="0">
                <a:cs typeface="Microsoft Sans Serif"/>
              </a:rPr>
              <a:t>of</a:t>
            </a:r>
            <a:r>
              <a:rPr spc="-3" dirty="0">
                <a:cs typeface="Microsoft Sans Serif"/>
              </a:rPr>
              <a:t> </a:t>
            </a:r>
            <a:r>
              <a:rPr spc="64" dirty="0">
                <a:cs typeface="Microsoft Sans Serif"/>
              </a:rPr>
              <a:t>successful</a:t>
            </a:r>
            <a:r>
              <a:rPr spc="-3" dirty="0">
                <a:cs typeface="Microsoft Sans Serif"/>
              </a:rPr>
              <a:t> </a:t>
            </a:r>
            <a:r>
              <a:rPr spc="79" dirty="0">
                <a:cs typeface="Microsoft Sans Serif"/>
              </a:rPr>
              <a:t>and</a:t>
            </a:r>
            <a:r>
              <a:rPr spc="-3" dirty="0">
                <a:cs typeface="Microsoft Sans Serif"/>
              </a:rPr>
              <a:t> </a:t>
            </a:r>
            <a:r>
              <a:rPr spc="61" dirty="0">
                <a:cs typeface="Microsoft Sans Serif"/>
              </a:rPr>
              <a:t>failure</a:t>
            </a:r>
            <a:r>
              <a:rPr spc="-3" dirty="0">
                <a:cs typeface="Microsoft Sans Serif"/>
              </a:rPr>
              <a:t> </a:t>
            </a:r>
            <a:r>
              <a:rPr spc="64" dirty="0">
                <a:cs typeface="Microsoft Sans Serif"/>
              </a:rPr>
              <a:t>mission</a:t>
            </a:r>
            <a:r>
              <a:rPr dirty="0">
                <a:cs typeface="Microsoft Sans Serif"/>
              </a:rPr>
              <a:t> </a:t>
            </a:r>
            <a:r>
              <a:rPr spc="97" dirty="0">
                <a:cs typeface="Microsoft Sans Serif"/>
              </a:rPr>
              <a:t>outcomes.</a:t>
            </a:r>
            <a:endParaRPr dirty="0">
              <a:cs typeface="Microsoft Sans Serif"/>
            </a:endParaRPr>
          </a:p>
        </p:txBody>
      </p:sp>
      <p:pic>
        <p:nvPicPr>
          <p:cNvPr id="7" name="object 4"/>
          <p:cNvPicPr/>
          <p:nvPr/>
        </p:nvPicPr>
        <p:blipFill>
          <a:blip r:embed="rId3" cstate="print"/>
          <a:stretch>
            <a:fillRect/>
          </a:stretch>
        </p:blipFill>
        <p:spPr>
          <a:xfrm>
            <a:off x="770011" y="1813408"/>
            <a:ext cx="10794242" cy="215903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3"/>
          <p:cNvSpPr txBox="1"/>
          <p:nvPr/>
        </p:nvSpPr>
        <p:spPr>
          <a:xfrm>
            <a:off x="716575" y="5011363"/>
            <a:ext cx="10016685" cy="946260"/>
          </a:xfrm>
          <a:prstGeom prst="rect">
            <a:avLst/>
          </a:prstGeom>
        </p:spPr>
        <p:txBody>
          <a:bodyPr vert="horz" wrap="square" lIns="0" tIns="190222" rIns="0" bIns="0" rtlCol="0">
            <a:spAutoFit/>
          </a:bodyPr>
          <a:lstStyle/>
          <a:p>
            <a:pPr marL="7701">
              <a:spcBef>
                <a:spcPts val="1498"/>
              </a:spcBef>
            </a:pPr>
            <a:r>
              <a:rPr sz="2200" b="1" dirty="0">
                <a:solidFill>
                  <a:schemeClr val="accent3">
                    <a:lumMod val="25000"/>
                  </a:schemeClr>
                </a:solidFill>
                <a:latin typeface="Abadi"/>
              </a:rPr>
              <a:t>Explanation:</a:t>
            </a:r>
          </a:p>
          <a:p>
            <a:pPr marL="806709" marR="3081" indent="-240280">
              <a:lnSpc>
                <a:spcPct val="109100"/>
              </a:lnSpc>
              <a:spcBef>
                <a:spcPts val="1043"/>
              </a:spcBef>
              <a:buFontTx/>
              <a:buChar char="•"/>
              <a:tabLst>
                <a:tab pos="806324" algn="l"/>
                <a:tab pos="807094" algn="l"/>
              </a:tabLst>
            </a:pPr>
            <a:r>
              <a:rPr spc="61" dirty="0">
                <a:cs typeface="Microsoft Sans Serif"/>
              </a:rPr>
              <a:t>Listing</a:t>
            </a:r>
            <a:r>
              <a:rPr spc="-3" dirty="0">
                <a:cs typeface="Microsoft Sans Serif"/>
              </a:rPr>
              <a:t> </a:t>
            </a:r>
            <a:r>
              <a:rPr spc="91" dirty="0">
                <a:cs typeface="Microsoft Sans Serif"/>
              </a:rPr>
              <a:t>the</a:t>
            </a:r>
            <a:r>
              <a:rPr spc="-3" dirty="0">
                <a:cs typeface="Microsoft Sans Serif"/>
              </a:rPr>
              <a:t> </a:t>
            </a:r>
            <a:r>
              <a:rPr spc="39" dirty="0">
                <a:cs typeface="Microsoft Sans Serif"/>
              </a:rPr>
              <a:t>names</a:t>
            </a:r>
            <a:r>
              <a:rPr spc="-3" dirty="0">
                <a:cs typeface="Microsoft Sans Serif"/>
              </a:rPr>
              <a:t> </a:t>
            </a:r>
            <a:r>
              <a:rPr spc="118" dirty="0">
                <a:cs typeface="Microsoft Sans Serif"/>
              </a:rPr>
              <a:t>of</a:t>
            </a:r>
            <a:r>
              <a:rPr dirty="0">
                <a:cs typeface="Microsoft Sans Serif"/>
              </a:rPr>
              <a:t> </a:t>
            </a:r>
            <a:r>
              <a:rPr spc="91" dirty="0">
                <a:cs typeface="Microsoft Sans Serif"/>
              </a:rPr>
              <a:t>the</a:t>
            </a:r>
            <a:r>
              <a:rPr spc="-3" dirty="0">
                <a:cs typeface="Microsoft Sans Serif"/>
              </a:rPr>
              <a:t> </a:t>
            </a:r>
            <a:r>
              <a:rPr spc="82" dirty="0">
                <a:cs typeface="Microsoft Sans Serif"/>
              </a:rPr>
              <a:t>booster</a:t>
            </a:r>
            <a:r>
              <a:rPr spc="-3" dirty="0">
                <a:cs typeface="Microsoft Sans Serif"/>
              </a:rPr>
              <a:t> </a:t>
            </a:r>
            <a:r>
              <a:rPr spc="36" dirty="0">
                <a:cs typeface="Microsoft Sans Serif"/>
              </a:rPr>
              <a:t>versions</a:t>
            </a:r>
            <a:r>
              <a:rPr dirty="0">
                <a:cs typeface="Microsoft Sans Serif"/>
              </a:rPr>
              <a:t> </a:t>
            </a:r>
            <a:r>
              <a:rPr spc="103" dirty="0">
                <a:cs typeface="Microsoft Sans Serif"/>
              </a:rPr>
              <a:t>which</a:t>
            </a:r>
            <a:r>
              <a:rPr spc="-3" dirty="0">
                <a:cs typeface="Microsoft Sans Serif"/>
              </a:rPr>
              <a:t> </a:t>
            </a:r>
            <a:r>
              <a:rPr spc="21" dirty="0">
                <a:cs typeface="Microsoft Sans Serif"/>
              </a:rPr>
              <a:t>have</a:t>
            </a:r>
            <a:r>
              <a:rPr spc="-3" dirty="0">
                <a:cs typeface="Microsoft Sans Serif"/>
              </a:rPr>
              <a:t> </a:t>
            </a:r>
            <a:r>
              <a:rPr spc="73" dirty="0">
                <a:cs typeface="Microsoft Sans Serif"/>
              </a:rPr>
              <a:t>carried</a:t>
            </a:r>
            <a:r>
              <a:rPr dirty="0">
                <a:cs typeface="Microsoft Sans Serif"/>
              </a:rPr>
              <a:t> </a:t>
            </a:r>
            <a:r>
              <a:rPr spc="91" dirty="0">
                <a:cs typeface="Microsoft Sans Serif"/>
              </a:rPr>
              <a:t>the</a:t>
            </a:r>
            <a:r>
              <a:rPr spc="-3" dirty="0">
                <a:cs typeface="Microsoft Sans Serif"/>
              </a:rPr>
              <a:t> </a:t>
            </a:r>
            <a:r>
              <a:rPr spc="91" dirty="0">
                <a:cs typeface="Microsoft Sans Serif"/>
              </a:rPr>
              <a:t>maximum </a:t>
            </a:r>
            <a:r>
              <a:rPr spc="-540" dirty="0">
                <a:cs typeface="Microsoft Sans Serif"/>
              </a:rPr>
              <a:t> </a:t>
            </a:r>
            <a:r>
              <a:rPr spc="58" dirty="0">
                <a:cs typeface="Microsoft Sans Serif"/>
              </a:rPr>
              <a:t>payload</a:t>
            </a:r>
            <a:r>
              <a:rPr spc="-6" dirty="0">
                <a:cs typeface="Microsoft Sans Serif"/>
              </a:rPr>
              <a:t> </a:t>
            </a:r>
            <a:r>
              <a:rPr spc="9" dirty="0">
                <a:cs typeface="Microsoft Sans Serif"/>
              </a:rPr>
              <a:t>mass.</a:t>
            </a:r>
            <a:endParaRPr dirty="0">
              <a:cs typeface="Microsoft Sans Serif"/>
            </a:endParaRPr>
          </a:p>
        </p:txBody>
      </p:sp>
      <p:pic>
        <p:nvPicPr>
          <p:cNvPr id="7" name="object 4"/>
          <p:cNvPicPr/>
          <p:nvPr/>
        </p:nvPicPr>
        <p:blipFill>
          <a:blip r:embed="rId3" cstate="print"/>
          <a:stretch>
            <a:fillRect/>
          </a:stretch>
        </p:blipFill>
        <p:spPr>
          <a:xfrm>
            <a:off x="698879" y="1523893"/>
            <a:ext cx="10794242" cy="349225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3"/>
          <p:cNvSpPr txBox="1"/>
          <p:nvPr/>
        </p:nvSpPr>
        <p:spPr>
          <a:xfrm>
            <a:off x="716575" y="4066829"/>
            <a:ext cx="9809135" cy="1319693"/>
          </a:xfrm>
          <a:prstGeom prst="rect">
            <a:avLst/>
          </a:prstGeom>
        </p:spPr>
        <p:txBody>
          <a:bodyPr vert="horz" wrap="square" lIns="0" tIns="226033" rIns="0" bIns="0" rtlCol="0">
            <a:spAutoFit/>
          </a:bodyPr>
          <a:lstStyle/>
          <a:p>
            <a:pPr marL="7701">
              <a:spcBef>
                <a:spcPts val="1780"/>
              </a:spcBef>
            </a:pPr>
            <a:r>
              <a:rPr sz="2200" b="1" dirty="0">
                <a:solidFill>
                  <a:schemeClr val="accent3">
                    <a:lumMod val="25000"/>
                  </a:schemeClr>
                </a:solidFill>
                <a:latin typeface="Abadi"/>
              </a:rPr>
              <a:t>Explanation:</a:t>
            </a:r>
          </a:p>
          <a:p>
            <a:pPr marL="845601" marR="3081" indent="-279556">
              <a:lnSpc>
                <a:spcPct val="111300"/>
              </a:lnSpc>
              <a:spcBef>
                <a:spcPts val="1210"/>
              </a:spcBef>
              <a:buFontTx/>
              <a:buChar char="•"/>
              <a:tabLst>
                <a:tab pos="845601" algn="l"/>
                <a:tab pos="845986" algn="l"/>
              </a:tabLst>
            </a:pPr>
            <a:r>
              <a:rPr spc="69" dirty="0">
                <a:cs typeface="Microsoft Sans Serif"/>
              </a:rPr>
              <a:t>Listing</a:t>
            </a:r>
            <a:r>
              <a:rPr spc="-3" dirty="0">
                <a:cs typeface="Microsoft Sans Serif"/>
              </a:rPr>
              <a:t> </a:t>
            </a:r>
            <a:r>
              <a:rPr spc="106" dirty="0">
                <a:cs typeface="Microsoft Sans Serif"/>
              </a:rPr>
              <a:t>the</a:t>
            </a:r>
            <a:r>
              <a:rPr spc="-3" dirty="0">
                <a:cs typeface="Microsoft Sans Serif"/>
              </a:rPr>
              <a:t> </a:t>
            </a:r>
            <a:r>
              <a:rPr spc="73" dirty="0">
                <a:cs typeface="Microsoft Sans Serif"/>
              </a:rPr>
              <a:t>failed</a:t>
            </a:r>
            <a:r>
              <a:rPr dirty="0">
                <a:cs typeface="Microsoft Sans Serif"/>
              </a:rPr>
              <a:t> </a:t>
            </a:r>
            <a:r>
              <a:rPr spc="91" dirty="0">
                <a:cs typeface="Microsoft Sans Serif"/>
              </a:rPr>
              <a:t>landing</a:t>
            </a:r>
            <a:r>
              <a:rPr spc="-3" dirty="0">
                <a:cs typeface="Microsoft Sans Serif"/>
              </a:rPr>
              <a:t> </a:t>
            </a:r>
            <a:r>
              <a:rPr spc="106" dirty="0">
                <a:cs typeface="Microsoft Sans Serif"/>
              </a:rPr>
              <a:t>outcomes</a:t>
            </a:r>
            <a:r>
              <a:rPr dirty="0">
                <a:cs typeface="Microsoft Sans Serif"/>
              </a:rPr>
              <a:t> </a:t>
            </a:r>
            <a:r>
              <a:rPr spc="82" dirty="0">
                <a:cs typeface="Microsoft Sans Serif"/>
              </a:rPr>
              <a:t>in</a:t>
            </a:r>
            <a:r>
              <a:rPr spc="-3" dirty="0">
                <a:cs typeface="Microsoft Sans Serif"/>
              </a:rPr>
              <a:t> </a:t>
            </a:r>
            <a:r>
              <a:rPr spc="97" dirty="0">
                <a:cs typeface="Microsoft Sans Serif"/>
              </a:rPr>
              <a:t>drone</a:t>
            </a:r>
            <a:r>
              <a:rPr spc="-3" dirty="0">
                <a:cs typeface="Microsoft Sans Serif"/>
              </a:rPr>
              <a:t> </a:t>
            </a:r>
            <a:r>
              <a:rPr spc="52" dirty="0">
                <a:cs typeface="Microsoft Sans Serif"/>
              </a:rPr>
              <a:t>ship,</a:t>
            </a:r>
            <a:r>
              <a:rPr dirty="0">
                <a:cs typeface="Microsoft Sans Serif"/>
              </a:rPr>
              <a:t> </a:t>
            </a:r>
            <a:r>
              <a:rPr spc="97" dirty="0">
                <a:cs typeface="Microsoft Sans Serif"/>
              </a:rPr>
              <a:t>their</a:t>
            </a:r>
            <a:r>
              <a:rPr spc="-3" dirty="0">
                <a:cs typeface="Microsoft Sans Serif"/>
              </a:rPr>
              <a:t> </a:t>
            </a:r>
            <a:r>
              <a:rPr spc="97" dirty="0">
                <a:cs typeface="Microsoft Sans Serif"/>
              </a:rPr>
              <a:t>booster </a:t>
            </a:r>
            <a:r>
              <a:rPr spc="-628" dirty="0">
                <a:cs typeface="Microsoft Sans Serif"/>
              </a:rPr>
              <a:t> </a:t>
            </a:r>
            <a:r>
              <a:rPr spc="45" dirty="0">
                <a:cs typeface="Microsoft Sans Serif"/>
              </a:rPr>
              <a:t>versions</a:t>
            </a:r>
            <a:r>
              <a:rPr spc="-3" dirty="0">
                <a:cs typeface="Microsoft Sans Serif"/>
              </a:rPr>
              <a:t> </a:t>
            </a:r>
            <a:r>
              <a:rPr spc="79" dirty="0">
                <a:cs typeface="Microsoft Sans Serif"/>
              </a:rPr>
              <a:t>and</a:t>
            </a:r>
            <a:r>
              <a:rPr spc="-3" dirty="0">
                <a:cs typeface="Microsoft Sans Serif"/>
              </a:rPr>
              <a:t> </a:t>
            </a:r>
            <a:r>
              <a:rPr spc="82" dirty="0">
                <a:cs typeface="Microsoft Sans Serif"/>
              </a:rPr>
              <a:t>launch</a:t>
            </a:r>
            <a:r>
              <a:rPr dirty="0">
                <a:cs typeface="Microsoft Sans Serif"/>
              </a:rPr>
              <a:t> </a:t>
            </a:r>
            <a:r>
              <a:rPr spc="58" dirty="0">
                <a:cs typeface="Microsoft Sans Serif"/>
              </a:rPr>
              <a:t>site</a:t>
            </a:r>
            <a:r>
              <a:rPr spc="-3" dirty="0">
                <a:cs typeface="Microsoft Sans Serif"/>
              </a:rPr>
              <a:t> </a:t>
            </a:r>
            <a:r>
              <a:rPr spc="49" dirty="0">
                <a:cs typeface="Microsoft Sans Serif"/>
              </a:rPr>
              <a:t>names</a:t>
            </a:r>
            <a:r>
              <a:rPr dirty="0">
                <a:cs typeface="Microsoft Sans Serif"/>
              </a:rPr>
              <a:t> </a:t>
            </a:r>
            <a:r>
              <a:rPr spc="106" dirty="0">
                <a:cs typeface="Microsoft Sans Serif"/>
              </a:rPr>
              <a:t>for</a:t>
            </a:r>
            <a:r>
              <a:rPr spc="-3" dirty="0">
                <a:cs typeface="Microsoft Sans Serif"/>
              </a:rPr>
              <a:t> </a:t>
            </a:r>
            <a:r>
              <a:rPr spc="106" dirty="0">
                <a:cs typeface="Microsoft Sans Serif"/>
              </a:rPr>
              <a:t>the</a:t>
            </a:r>
            <a:r>
              <a:rPr spc="-3" dirty="0">
                <a:cs typeface="Microsoft Sans Serif"/>
              </a:rPr>
              <a:t> </a:t>
            </a:r>
            <a:r>
              <a:rPr spc="106" dirty="0">
                <a:cs typeface="Microsoft Sans Serif"/>
              </a:rPr>
              <a:t>months</a:t>
            </a:r>
            <a:r>
              <a:rPr dirty="0">
                <a:cs typeface="Microsoft Sans Serif"/>
              </a:rPr>
              <a:t> </a:t>
            </a:r>
            <a:r>
              <a:rPr spc="82" dirty="0">
                <a:cs typeface="Microsoft Sans Serif"/>
              </a:rPr>
              <a:t>in</a:t>
            </a:r>
            <a:r>
              <a:rPr spc="-3" dirty="0">
                <a:cs typeface="Microsoft Sans Serif"/>
              </a:rPr>
              <a:t> </a:t>
            </a:r>
            <a:r>
              <a:rPr spc="33" dirty="0">
                <a:cs typeface="Microsoft Sans Serif"/>
              </a:rPr>
              <a:t>year</a:t>
            </a:r>
            <a:r>
              <a:rPr dirty="0">
                <a:cs typeface="Microsoft Sans Serif"/>
              </a:rPr>
              <a:t> </a:t>
            </a:r>
            <a:r>
              <a:rPr spc="-21" dirty="0">
                <a:cs typeface="Microsoft Sans Serif"/>
              </a:rPr>
              <a:t>2015.</a:t>
            </a:r>
            <a:endParaRPr dirty="0">
              <a:cs typeface="Microsoft Sans Serif"/>
            </a:endParaRPr>
          </a:p>
        </p:txBody>
      </p:sp>
      <p:pic>
        <p:nvPicPr>
          <p:cNvPr id="7" name="object 4"/>
          <p:cNvPicPr/>
          <p:nvPr/>
        </p:nvPicPr>
        <p:blipFill>
          <a:blip r:embed="rId3" cstate="print"/>
          <a:stretch>
            <a:fillRect/>
          </a:stretch>
        </p:blipFill>
        <p:spPr>
          <a:xfrm>
            <a:off x="698879" y="1523893"/>
            <a:ext cx="10794242" cy="190388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object 3"/>
          <p:cNvSpPr txBox="1"/>
          <p:nvPr/>
        </p:nvSpPr>
        <p:spPr>
          <a:xfrm>
            <a:off x="716575" y="5013193"/>
            <a:ext cx="10714807" cy="1260606"/>
          </a:xfrm>
          <a:prstGeom prst="rect">
            <a:avLst/>
          </a:prstGeom>
        </p:spPr>
        <p:txBody>
          <a:bodyPr vert="horz" wrap="square" lIns="0" tIns="192917" rIns="0" bIns="0" rtlCol="0">
            <a:spAutoFit/>
          </a:bodyPr>
          <a:lstStyle/>
          <a:p>
            <a:pPr marL="7701">
              <a:spcBef>
                <a:spcPts val="1519"/>
              </a:spcBef>
            </a:pPr>
            <a:r>
              <a:rPr sz="2200" b="1" dirty="0">
                <a:solidFill>
                  <a:schemeClr val="accent3">
                    <a:lumMod val="25000"/>
                  </a:schemeClr>
                </a:solidFill>
                <a:latin typeface="Abadi"/>
              </a:rPr>
              <a:t>Explanation:</a:t>
            </a:r>
          </a:p>
          <a:p>
            <a:pPr marL="803629" marR="3081" indent="-237584">
              <a:lnSpc>
                <a:spcPct val="110800"/>
              </a:lnSpc>
              <a:spcBef>
                <a:spcPts val="1031"/>
              </a:spcBef>
              <a:buFontTx/>
              <a:buChar char="•"/>
              <a:tabLst>
                <a:tab pos="803629" algn="l"/>
                <a:tab pos="804014" algn="l"/>
              </a:tabLst>
            </a:pPr>
            <a:r>
              <a:rPr spc="27" dirty="0">
                <a:cs typeface="Microsoft Sans Serif"/>
              </a:rPr>
              <a:t>Ranking </a:t>
            </a:r>
            <a:r>
              <a:rPr spc="91" dirty="0">
                <a:cs typeface="Microsoft Sans Serif"/>
              </a:rPr>
              <a:t>the </a:t>
            </a:r>
            <a:r>
              <a:rPr spc="115" dirty="0">
                <a:cs typeface="Microsoft Sans Serif"/>
              </a:rPr>
              <a:t>count </a:t>
            </a:r>
            <a:r>
              <a:rPr spc="121" dirty="0">
                <a:cs typeface="Microsoft Sans Serif"/>
              </a:rPr>
              <a:t>of </a:t>
            </a:r>
            <a:r>
              <a:rPr spc="79" dirty="0">
                <a:cs typeface="Microsoft Sans Serif"/>
              </a:rPr>
              <a:t>landing </a:t>
            </a:r>
            <a:r>
              <a:rPr spc="94" dirty="0">
                <a:cs typeface="Microsoft Sans Serif"/>
              </a:rPr>
              <a:t>outcomes </a:t>
            </a:r>
            <a:r>
              <a:rPr spc="45" dirty="0">
                <a:cs typeface="Microsoft Sans Serif"/>
              </a:rPr>
              <a:t>(such </a:t>
            </a:r>
            <a:r>
              <a:rPr spc="-33" dirty="0">
                <a:cs typeface="Microsoft Sans Serif"/>
              </a:rPr>
              <a:t>as </a:t>
            </a:r>
            <a:r>
              <a:rPr spc="12" dirty="0">
                <a:cs typeface="Microsoft Sans Serif"/>
              </a:rPr>
              <a:t>Failure </a:t>
            </a:r>
            <a:r>
              <a:rPr spc="67" dirty="0">
                <a:cs typeface="Microsoft Sans Serif"/>
              </a:rPr>
              <a:t>(drone </a:t>
            </a:r>
            <a:r>
              <a:rPr spc="45" dirty="0">
                <a:cs typeface="Microsoft Sans Serif"/>
              </a:rPr>
              <a:t>ship) </a:t>
            </a:r>
            <a:r>
              <a:rPr spc="94" dirty="0">
                <a:cs typeface="Microsoft Sans Serif"/>
              </a:rPr>
              <a:t>or </a:t>
            </a:r>
            <a:r>
              <a:rPr spc="33" dirty="0">
                <a:cs typeface="Microsoft Sans Serif"/>
              </a:rPr>
              <a:t>Success </a:t>
            </a:r>
            <a:r>
              <a:rPr spc="36" dirty="0">
                <a:cs typeface="Microsoft Sans Serif"/>
              </a:rPr>
              <a:t> </a:t>
            </a:r>
            <a:r>
              <a:rPr spc="85" dirty="0">
                <a:cs typeface="Microsoft Sans Serif"/>
              </a:rPr>
              <a:t>(ground</a:t>
            </a:r>
            <a:r>
              <a:rPr dirty="0">
                <a:cs typeface="Microsoft Sans Serif"/>
              </a:rPr>
              <a:t> </a:t>
            </a:r>
            <a:r>
              <a:rPr spc="45" dirty="0">
                <a:cs typeface="Microsoft Sans Serif"/>
              </a:rPr>
              <a:t>pad))</a:t>
            </a:r>
            <a:r>
              <a:rPr dirty="0">
                <a:cs typeface="Microsoft Sans Serif"/>
              </a:rPr>
              <a:t> </a:t>
            </a:r>
            <a:r>
              <a:rPr spc="88" dirty="0">
                <a:cs typeface="Microsoft Sans Serif"/>
              </a:rPr>
              <a:t>between</a:t>
            </a:r>
            <a:r>
              <a:rPr spc="3" dirty="0">
                <a:cs typeface="Microsoft Sans Serif"/>
              </a:rPr>
              <a:t> </a:t>
            </a:r>
            <a:r>
              <a:rPr spc="91" dirty="0">
                <a:cs typeface="Microsoft Sans Serif"/>
              </a:rPr>
              <a:t>the</a:t>
            </a:r>
            <a:r>
              <a:rPr dirty="0">
                <a:cs typeface="Microsoft Sans Serif"/>
              </a:rPr>
              <a:t> </a:t>
            </a:r>
            <a:r>
              <a:rPr spc="76" dirty="0">
                <a:cs typeface="Microsoft Sans Serif"/>
              </a:rPr>
              <a:t>date</a:t>
            </a:r>
            <a:r>
              <a:rPr spc="3" dirty="0">
                <a:cs typeface="Microsoft Sans Serif"/>
              </a:rPr>
              <a:t> </a:t>
            </a:r>
            <a:r>
              <a:rPr spc="91" dirty="0">
                <a:cs typeface="Microsoft Sans Serif"/>
              </a:rPr>
              <a:t>2010-06-04</a:t>
            </a:r>
            <a:r>
              <a:rPr dirty="0">
                <a:cs typeface="Microsoft Sans Serif"/>
              </a:rPr>
              <a:t> </a:t>
            </a:r>
            <a:r>
              <a:rPr spc="69" dirty="0">
                <a:cs typeface="Microsoft Sans Serif"/>
              </a:rPr>
              <a:t>and</a:t>
            </a:r>
            <a:r>
              <a:rPr spc="3" dirty="0">
                <a:cs typeface="Microsoft Sans Serif"/>
              </a:rPr>
              <a:t> </a:t>
            </a:r>
            <a:r>
              <a:rPr spc="36" dirty="0">
                <a:cs typeface="Microsoft Sans Serif"/>
              </a:rPr>
              <a:t>2017-03-20</a:t>
            </a:r>
            <a:r>
              <a:rPr dirty="0">
                <a:cs typeface="Microsoft Sans Serif"/>
              </a:rPr>
              <a:t> </a:t>
            </a:r>
            <a:r>
              <a:rPr spc="73" dirty="0">
                <a:cs typeface="Microsoft Sans Serif"/>
              </a:rPr>
              <a:t>in</a:t>
            </a:r>
            <a:r>
              <a:rPr spc="3" dirty="0">
                <a:cs typeface="Microsoft Sans Serif"/>
              </a:rPr>
              <a:t> </a:t>
            </a:r>
            <a:r>
              <a:rPr spc="85" dirty="0">
                <a:cs typeface="Microsoft Sans Serif"/>
              </a:rPr>
              <a:t>descending</a:t>
            </a:r>
            <a:r>
              <a:rPr dirty="0">
                <a:cs typeface="Microsoft Sans Serif"/>
              </a:rPr>
              <a:t> </a:t>
            </a:r>
            <a:r>
              <a:rPr spc="52" dirty="0">
                <a:cs typeface="Microsoft Sans Serif"/>
              </a:rPr>
              <a:t>order.</a:t>
            </a:r>
            <a:endParaRPr dirty="0">
              <a:cs typeface="Microsoft Sans Serif"/>
            </a:endParaRPr>
          </a:p>
        </p:txBody>
      </p:sp>
      <p:pic>
        <p:nvPicPr>
          <p:cNvPr id="7" name="object 4"/>
          <p:cNvPicPr/>
          <p:nvPr/>
        </p:nvPicPr>
        <p:blipFill>
          <a:blip r:embed="rId3" cstate="print"/>
          <a:stretch>
            <a:fillRect/>
          </a:stretch>
        </p:blipFill>
        <p:spPr>
          <a:xfrm>
            <a:off x="698879" y="1523893"/>
            <a:ext cx="10794242" cy="349096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endParaRPr lang="en-US" dirty="0">
              <a:solidFill>
                <a:srgbClr val="0B49CB"/>
              </a:solidFill>
              <a:latin typeface="Abadi"/>
            </a:endParaRPr>
          </a:p>
        </p:txBody>
      </p:sp>
      <p:sp>
        <p:nvSpPr>
          <p:cNvPr id="9" name="object 3"/>
          <p:cNvSpPr txBox="1"/>
          <p:nvPr/>
        </p:nvSpPr>
        <p:spPr>
          <a:xfrm>
            <a:off x="188254" y="1471410"/>
            <a:ext cx="5399746" cy="4754982"/>
          </a:xfrm>
          <a:prstGeom prst="rect">
            <a:avLst/>
          </a:prstGeom>
        </p:spPr>
        <p:txBody>
          <a:bodyPr vert="horz" wrap="square" lIns="0" tIns="134773" rIns="0" bIns="0" rtlCol="0">
            <a:spAutoFit/>
          </a:bodyPr>
          <a:lstStyle/>
          <a:p>
            <a:pPr marL="736627" marR="3081" indent="-170583">
              <a:lnSpc>
                <a:spcPct val="108800"/>
              </a:lnSpc>
              <a:spcBef>
                <a:spcPts val="737"/>
              </a:spcBef>
              <a:buFontTx/>
              <a:buChar char="•"/>
              <a:tabLst>
                <a:tab pos="736627" algn="l"/>
                <a:tab pos="737012" algn="l"/>
              </a:tabLst>
            </a:pPr>
            <a:r>
              <a:rPr spc="49" dirty="0" smtClean="0">
                <a:cs typeface="Microsoft Sans Serif"/>
              </a:rPr>
              <a:t>Most</a:t>
            </a:r>
            <a:r>
              <a:rPr dirty="0" smtClean="0">
                <a:cs typeface="Microsoft Sans Serif"/>
              </a:rPr>
              <a:t> </a:t>
            </a:r>
            <a:r>
              <a:rPr spc="88" dirty="0">
                <a:cs typeface="Microsoft Sans Serif"/>
              </a:rPr>
              <a:t>of</a:t>
            </a:r>
            <a:r>
              <a:rPr spc="3" dirty="0">
                <a:cs typeface="Microsoft Sans Serif"/>
              </a:rPr>
              <a:t> </a:t>
            </a:r>
            <a:r>
              <a:rPr spc="39" dirty="0">
                <a:cs typeface="Microsoft Sans Serif"/>
              </a:rPr>
              <a:t>Launch</a:t>
            </a:r>
            <a:r>
              <a:rPr spc="3" dirty="0">
                <a:cs typeface="Microsoft Sans Serif"/>
              </a:rPr>
              <a:t> </a:t>
            </a:r>
            <a:r>
              <a:rPr spc="24" dirty="0">
                <a:cs typeface="Microsoft Sans Serif"/>
              </a:rPr>
              <a:t>sites</a:t>
            </a:r>
            <a:r>
              <a:rPr spc="3" dirty="0">
                <a:cs typeface="Microsoft Sans Serif"/>
              </a:rPr>
              <a:t> </a:t>
            </a:r>
            <a:r>
              <a:rPr spc="12" dirty="0">
                <a:cs typeface="Microsoft Sans Serif"/>
              </a:rPr>
              <a:t>are</a:t>
            </a:r>
            <a:r>
              <a:rPr spc="3" dirty="0">
                <a:cs typeface="Microsoft Sans Serif"/>
              </a:rPr>
              <a:t> </a:t>
            </a:r>
            <a:r>
              <a:rPr spc="52" dirty="0">
                <a:cs typeface="Microsoft Sans Serif"/>
              </a:rPr>
              <a:t>in</a:t>
            </a:r>
            <a:r>
              <a:rPr spc="3" dirty="0">
                <a:cs typeface="Microsoft Sans Serif"/>
              </a:rPr>
              <a:t> </a:t>
            </a:r>
            <a:r>
              <a:rPr spc="64" dirty="0">
                <a:cs typeface="Microsoft Sans Serif"/>
              </a:rPr>
              <a:t>proximity</a:t>
            </a:r>
            <a:r>
              <a:rPr spc="3" dirty="0">
                <a:cs typeface="Microsoft Sans Serif"/>
              </a:rPr>
              <a:t> </a:t>
            </a:r>
            <a:r>
              <a:rPr spc="94" dirty="0">
                <a:cs typeface="Microsoft Sans Serif"/>
              </a:rPr>
              <a:t>to</a:t>
            </a:r>
            <a:r>
              <a:rPr spc="3" dirty="0">
                <a:cs typeface="Microsoft Sans Serif"/>
              </a:rPr>
              <a:t> </a:t>
            </a:r>
            <a:r>
              <a:rPr spc="67" dirty="0">
                <a:cs typeface="Microsoft Sans Serif"/>
              </a:rPr>
              <a:t>the </a:t>
            </a:r>
            <a:r>
              <a:rPr spc="-379" dirty="0">
                <a:cs typeface="Microsoft Sans Serif"/>
              </a:rPr>
              <a:t> </a:t>
            </a:r>
            <a:r>
              <a:rPr spc="36" dirty="0">
                <a:cs typeface="Microsoft Sans Serif"/>
              </a:rPr>
              <a:t>Equator </a:t>
            </a:r>
            <a:r>
              <a:rPr spc="33" dirty="0">
                <a:cs typeface="Microsoft Sans Serif"/>
              </a:rPr>
              <a:t>line. </a:t>
            </a:r>
            <a:r>
              <a:rPr spc="6" dirty="0">
                <a:cs typeface="Microsoft Sans Serif"/>
              </a:rPr>
              <a:t>The </a:t>
            </a:r>
            <a:r>
              <a:rPr spc="49" dirty="0">
                <a:cs typeface="Microsoft Sans Serif"/>
              </a:rPr>
              <a:t>land </a:t>
            </a:r>
            <a:r>
              <a:rPr spc="6" dirty="0">
                <a:cs typeface="Microsoft Sans Serif"/>
              </a:rPr>
              <a:t>is </a:t>
            </a:r>
            <a:r>
              <a:rPr spc="73" dirty="0">
                <a:cs typeface="Microsoft Sans Serif"/>
              </a:rPr>
              <a:t>moving </a:t>
            </a:r>
            <a:r>
              <a:rPr spc="39" dirty="0">
                <a:cs typeface="Microsoft Sans Serif"/>
              </a:rPr>
              <a:t>faster </a:t>
            </a:r>
            <a:r>
              <a:rPr spc="45" dirty="0">
                <a:cs typeface="Microsoft Sans Serif"/>
              </a:rPr>
              <a:t>at </a:t>
            </a:r>
            <a:r>
              <a:rPr spc="49" dirty="0">
                <a:cs typeface="Microsoft Sans Serif"/>
              </a:rPr>
              <a:t> </a:t>
            </a:r>
            <a:r>
              <a:rPr spc="67" dirty="0">
                <a:cs typeface="Microsoft Sans Serif"/>
              </a:rPr>
              <a:t>the </a:t>
            </a:r>
            <a:r>
              <a:rPr spc="61" dirty="0">
                <a:cs typeface="Microsoft Sans Serif"/>
              </a:rPr>
              <a:t>equator </a:t>
            </a:r>
            <a:r>
              <a:rPr spc="55" dirty="0">
                <a:cs typeface="Microsoft Sans Serif"/>
              </a:rPr>
              <a:t>than </a:t>
            </a:r>
            <a:r>
              <a:rPr spc="21" dirty="0">
                <a:cs typeface="Microsoft Sans Serif"/>
              </a:rPr>
              <a:t>any </a:t>
            </a:r>
            <a:r>
              <a:rPr spc="67" dirty="0">
                <a:cs typeface="Microsoft Sans Serif"/>
              </a:rPr>
              <a:t>other </a:t>
            </a:r>
            <a:r>
              <a:rPr spc="52" dirty="0">
                <a:cs typeface="Microsoft Sans Serif"/>
              </a:rPr>
              <a:t>place </a:t>
            </a:r>
            <a:r>
              <a:rPr spc="69" dirty="0">
                <a:cs typeface="Microsoft Sans Serif"/>
              </a:rPr>
              <a:t>on </a:t>
            </a:r>
            <a:r>
              <a:rPr spc="67" dirty="0">
                <a:cs typeface="Microsoft Sans Serif"/>
              </a:rPr>
              <a:t>the </a:t>
            </a:r>
            <a:r>
              <a:rPr spc="69" dirty="0">
                <a:cs typeface="Microsoft Sans Serif"/>
              </a:rPr>
              <a:t> </a:t>
            </a:r>
            <a:r>
              <a:rPr spc="42" dirty="0">
                <a:cs typeface="Microsoft Sans Serif"/>
              </a:rPr>
              <a:t>surface </a:t>
            </a:r>
            <a:r>
              <a:rPr spc="88" dirty="0">
                <a:cs typeface="Microsoft Sans Serif"/>
              </a:rPr>
              <a:t>of </a:t>
            </a:r>
            <a:r>
              <a:rPr spc="67" dirty="0">
                <a:cs typeface="Microsoft Sans Serif"/>
              </a:rPr>
              <a:t>the </a:t>
            </a:r>
            <a:r>
              <a:rPr spc="15" dirty="0">
                <a:cs typeface="Microsoft Sans Serif"/>
              </a:rPr>
              <a:t>Earth. </a:t>
            </a:r>
            <a:r>
              <a:rPr spc="64" dirty="0">
                <a:cs typeface="Microsoft Sans Serif"/>
              </a:rPr>
              <a:t>Anything </a:t>
            </a:r>
            <a:r>
              <a:rPr spc="69" dirty="0">
                <a:cs typeface="Microsoft Sans Serif"/>
              </a:rPr>
              <a:t>on </a:t>
            </a:r>
            <a:r>
              <a:rPr spc="67" dirty="0">
                <a:cs typeface="Microsoft Sans Serif"/>
              </a:rPr>
              <a:t>the </a:t>
            </a:r>
            <a:r>
              <a:rPr spc="69" dirty="0">
                <a:cs typeface="Microsoft Sans Serif"/>
              </a:rPr>
              <a:t> </a:t>
            </a:r>
            <a:r>
              <a:rPr spc="42" dirty="0">
                <a:cs typeface="Microsoft Sans Serif"/>
              </a:rPr>
              <a:t>surface </a:t>
            </a:r>
            <a:r>
              <a:rPr spc="88" dirty="0">
                <a:cs typeface="Microsoft Sans Serif"/>
              </a:rPr>
              <a:t>of </a:t>
            </a:r>
            <a:r>
              <a:rPr spc="67" dirty="0">
                <a:cs typeface="Microsoft Sans Serif"/>
              </a:rPr>
              <a:t>the </a:t>
            </a:r>
            <a:r>
              <a:rPr spc="18" dirty="0">
                <a:cs typeface="Microsoft Sans Serif"/>
              </a:rPr>
              <a:t>Earth </a:t>
            </a:r>
            <a:r>
              <a:rPr spc="45" dirty="0">
                <a:cs typeface="Microsoft Sans Serif"/>
              </a:rPr>
              <a:t>at </a:t>
            </a:r>
            <a:r>
              <a:rPr spc="67" dirty="0">
                <a:cs typeface="Microsoft Sans Serif"/>
              </a:rPr>
              <a:t>the </a:t>
            </a:r>
            <a:r>
              <a:rPr spc="61" dirty="0">
                <a:cs typeface="Microsoft Sans Serif"/>
              </a:rPr>
              <a:t>equator </a:t>
            </a:r>
            <a:r>
              <a:rPr spc="6" dirty="0">
                <a:cs typeface="Microsoft Sans Serif"/>
              </a:rPr>
              <a:t>is </a:t>
            </a:r>
            <a:r>
              <a:rPr spc="9" dirty="0">
                <a:cs typeface="Microsoft Sans Serif"/>
              </a:rPr>
              <a:t> </a:t>
            </a:r>
            <a:r>
              <a:rPr spc="30" dirty="0">
                <a:cs typeface="Microsoft Sans Serif"/>
              </a:rPr>
              <a:t>already</a:t>
            </a:r>
            <a:r>
              <a:rPr spc="-3" dirty="0">
                <a:cs typeface="Microsoft Sans Serif"/>
              </a:rPr>
              <a:t> </a:t>
            </a:r>
            <a:r>
              <a:rPr spc="73" dirty="0">
                <a:cs typeface="Microsoft Sans Serif"/>
              </a:rPr>
              <a:t>moving</a:t>
            </a:r>
            <a:r>
              <a:rPr dirty="0">
                <a:cs typeface="Microsoft Sans Serif"/>
              </a:rPr>
              <a:t> </a:t>
            </a:r>
            <a:r>
              <a:rPr spc="45" dirty="0">
                <a:cs typeface="Microsoft Sans Serif"/>
              </a:rPr>
              <a:t>at</a:t>
            </a:r>
            <a:r>
              <a:rPr dirty="0">
                <a:cs typeface="Microsoft Sans Serif"/>
              </a:rPr>
              <a:t> </a:t>
            </a:r>
            <a:r>
              <a:rPr spc="-9" dirty="0">
                <a:cs typeface="Microsoft Sans Serif"/>
              </a:rPr>
              <a:t>1670</a:t>
            </a:r>
            <a:r>
              <a:rPr spc="-3" dirty="0">
                <a:cs typeface="Microsoft Sans Serif"/>
              </a:rPr>
              <a:t> </a:t>
            </a:r>
            <a:r>
              <a:rPr spc="64" dirty="0">
                <a:cs typeface="Microsoft Sans Serif"/>
              </a:rPr>
              <a:t>km/hour.</a:t>
            </a:r>
            <a:r>
              <a:rPr dirty="0">
                <a:cs typeface="Microsoft Sans Serif"/>
              </a:rPr>
              <a:t> </a:t>
            </a:r>
            <a:r>
              <a:rPr spc="52" dirty="0">
                <a:cs typeface="Microsoft Sans Serif"/>
              </a:rPr>
              <a:t>If</a:t>
            </a:r>
            <a:r>
              <a:rPr dirty="0">
                <a:cs typeface="Microsoft Sans Serif"/>
              </a:rPr>
              <a:t> </a:t>
            </a:r>
            <a:r>
              <a:rPr spc="-21" dirty="0">
                <a:cs typeface="Microsoft Sans Serif"/>
              </a:rPr>
              <a:t>a</a:t>
            </a:r>
            <a:r>
              <a:rPr dirty="0">
                <a:cs typeface="Microsoft Sans Serif"/>
              </a:rPr>
              <a:t> </a:t>
            </a:r>
            <a:r>
              <a:rPr spc="45" dirty="0">
                <a:cs typeface="Microsoft Sans Serif"/>
              </a:rPr>
              <a:t>ship</a:t>
            </a:r>
            <a:r>
              <a:rPr spc="-3" dirty="0">
                <a:cs typeface="Microsoft Sans Serif"/>
              </a:rPr>
              <a:t> </a:t>
            </a:r>
            <a:r>
              <a:rPr spc="6" dirty="0">
                <a:cs typeface="Microsoft Sans Serif"/>
              </a:rPr>
              <a:t>is </a:t>
            </a:r>
            <a:r>
              <a:rPr spc="-376" dirty="0">
                <a:cs typeface="Microsoft Sans Serif"/>
              </a:rPr>
              <a:t> </a:t>
            </a:r>
            <a:r>
              <a:rPr spc="55" dirty="0">
                <a:cs typeface="Microsoft Sans Serif"/>
              </a:rPr>
              <a:t>launched </a:t>
            </a:r>
            <a:r>
              <a:rPr spc="82" dirty="0">
                <a:cs typeface="Microsoft Sans Serif"/>
              </a:rPr>
              <a:t>from </a:t>
            </a:r>
            <a:r>
              <a:rPr spc="67" dirty="0">
                <a:cs typeface="Microsoft Sans Serif"/>
              </a:rPr>
              <a:t>the </a:t>
            </a:r>
            <a:r>
              <a:rPr spc="61" dirty="0">
                <a:cs typeface="Microsoft Sans Serif"/>
              </a:rPr>
              <a:t>equator </a:t>
            </a:r>
            <a:r>
              <a:rPr spc="76" dirty="0">
                <a:cs typeface="Microsoft Sans Serif"/>
              </a:rPr>
              <a:t>it </a:t>
            </a:r>
            <a:r>
              <a:rPr spc="45" dirty="0">
                <a:cs typeface="Microsoft Sans Serif"/>
              </a:rPr>
              <a:t>goes </a:t>
            </a:r>
            <a:r>
              <a:rPr spc="82" dirty="0">
                <a:cs typeface="Microsoft Sans Serif"/>
              </a:rPr>
              <a:t>up </a:t>
            </a:r>
            <a:r>
              <a:rPr spc="73" dirty="0">
                <a:cs typeface="Microsoft Sans Serif"/>
              </a:rPr>
              <a:t>into </a:t>
            </a:r>
            <a:r>
              <a:rPr spc="76" dirty="0">
                <a:cs typeface="Microsoft Sans Serif"/>
              </a:rPr>
              <a:t> </a:t>
            </a:r>
            <a:r>
              <a:rPr spc="30" dirty="0">
                <a:cs typeface="Microsoft Sans Serif"/>
              </a:rPr>
              <a:t>space, </a:t>
            </a:r>
            <a:r>
              <a:rPr spc="52" dirty="0">
                <a:cs typeface="Microsoft Sans Serif"/>
              </a:rPr>
              <a:t>and </a:t>
            </a:r>
            <a:r>
              <a:rPr spc="76" dirty="0">
                <a:cs typeface="Microsoft Sans Serif"/>
              </a:rPr>
              <a:t>it </a:t>
            </a:r>
            <a:r>
              <a:rPr spc="6" dirty="0">
                <a:cs typeface="Microsoft Sans Serif"/>
              </a:rPr>
              <a:t>is </a:t>
            </a:r>
            <a:r>
              <a:rPr spc="18" dirty="0">
                <a:cs typeface="Microsoft Sans Serif"/>
              </a:rPr>
              <a:t>also </a:t>
            </a:r>
            <a:r>
              <a:rPr spc="73" dirty="0">
                <a:cs typeface="Microsoft Sans Serif"/>
              </a:rPr>
              <a:t>moving </a:t>
            </a:r>
            <a:r>
              <a:rPr spc="55" dirty="0">
                <a:cs typeface="Microsoft Sans Serif"/>
              </a:rPr>
              <a:t>around </a:t>
            </a:r>
            <a:r>
              <a:rPr spc="67" dirty="0">
                <a:cs typeface="Microsoft Sans Serif"/>
              </a:rPr>
              <a:t>the </a:t>
            </a:r>
            <a:r>
              <a:rPr spc="69" dirty="0">
                <a:cs typeface="Microsoft Sans Serif"/>
              </a:rPr>
              <a:t> </a:t>
            </a:r>
            <a:r>
              <a:rPr spc="18" dirty="0">
                <a:cs typeface="Microsoft Sans Serif"/>
              </a:rPr>
              <a:t>Earth </a:t>
            </a:r>
            <a:r>
              <a:rPr spc="45" dirty="0">
                <a:cs typeface="Microsoft Sans Serif"/>
              </a:rPr>
              <a:t>at </a:t>
            </a:r>
            <a:r>
              <a:rPr spc="67" dirty="0">
                <a:cs typeface="Microsoft Sans Serif"/>
              </a:rPr>
              <a:t>the </a:t>
            </a:r>
            <a:r>
              <a:rPr spc="24" dirty="0">
                <a:cs typeface="Microsoft Sans Serif"/>
              </a:rPr>
              <a:t>same </a:t>
            </a:r>
            <a:r>
              <a:rPr spc="45" dirty="0">
                <a:cs typeface="Microsoft Sans Serif"/>
              </a:rPr>
              <a:t>speed </a:t>
            </a:r>
            <a:r>
              <a:rPr spc="76" dirty="0">
                <a:cs typeface="Microsoft Sans Serif"/>
              </a:rPr>
              <a:t>it </a:t>
            </a:r>
            <a:r>
              <a:rPr spc="15" dirty="0">
                <a:cs typeface="Microsoft Sans Serif"/>
              </a:rPr>
              <a:t>was </a:t>
            </a:r>
            <a:r>
              <a:rPr spc="73" dirty="0">
                <a:cs typeface="Microsoft Sans Serif"/>
              </a:rPr>
              <a:t>moving </a:t>
            </a:r>
            <a:r>
              <a:rPr spc="76" dirty="0">
                <a:cs typeface="Microsoft Sans Serif"/>
              </a:rPr>
              <a:t> </a:t>
            </a:r>
            <a:r>
              <a:rPr spc="55" dirty="0">
                <a:cs typeface="Microsoft Sans Serif"/>
              </a:rPr>
              <a:t>before</a:t>
            </a:r>
            <a:r>
              <a:rPr spc="-3" dirty="0">
                <a:cs typeface="Microsoft Sans Serif"/>
              </a:rPr>
              <a:t> </a:t>
            </a:r>
            <a:r>
              <a:rPr spc="55" dirty="0">
                <a:cs typeface="Microsoft Sans Serif"/>
              </a:rPr>
              <a:t>launching.</a:t>
            </a:r>
            <a:r>
              <a:rPr spc="-3" dirty="0">
                <a:cs typeface="Microsoft Sans Serif"/>
              </a:rPr>
              <a:t> </a:t>
            </a:r>
            <a:r>
              <a:rPr spc="3" dirty="0">
                <a:cs typeface="Microsoft Sans Serif"/>
              </a:rPr>
              <a:t>This</a:t>
            </a:r>
            <a:r>
              <a:rPr spc="-3" dirty="0">
                <a:cs typeface="Microsoft Sans Serif"/>
              </a:rPr>
              <a:t> </a:t>
            </a:r>
            <a:r>
              <a:rPr spc="6" dirty="0">
                <a:cs typeface="Microsoft Sans Serif"/>
              </a:rPr>
              <a:t>is</a:t>
            </a:r>
            <a:r>
              <a:rPr spc="-3" dirty="0">
                <a:cs typeface="Microsoft Sans Serif"/>
              </a:rPr>
              <a:t> </a:t>
            </a:r>
            <a:r>
              <a:rPr spc="36" dirty="0">
                <a:cs typeface="Microsoft Sans Serif"/>
              </a:rPr>
              <a:t>because</a:t>
            </a:r>
            <a:r>
              <a:rPr spc="-3" dirty="0">
                <a:cs typeface="Microsoft Sans Serif"/>
              </a:rPr>
              <a:t> </a:t>
            </a:r>
            <a:r>
              <a:rPr spc="88" dirty="0">
                <a:cs typeface="Microsoft Sans Serif"/>
              </a:rPr>
              <a:t>of</a:t>
            </a:r>
            <a:r>
              <a:rPr spc="-3" dirty="0">
                <a:cs typeface="Microsoft Sans Serif"/>
              </a:rPr>
              <a:t> </a:t>
            </a:r>
            <a:r>
              <a:rPr spc="42" dirty="0">
                <a:cs typeface="Microsoft Sans Serif"/>
              </a:rPr>
              <a:t>inertia. </a:t>
            </a:r>
            <a:r>
              <a:rPr spc="-379" dirty="0">
                <a:cs typeface="Microsoft Sans Serif"/>
              </a:rPr>
              <a:t> </a:t>
            </a:r>
            <a:r>
              <a:rPr spc="3" dirty="0">
                <a:cs typeface="Microsoft Sans Serif"/>
              </a:rPr>
              <a:t>This</a:t>
            </a:r>
            <a:r>
              <a:rPr spc="-3" dirty="0">
                <a:cs typeface="Microsoft Sans Serif"/>
              </a:rPr>
              <a:t> </a:t>
            </a:r>
            <a:r>
              <a:rPr spc="45" dirty="0">
                <a:cs typeface="Microsoft Sans Serif"/>
              </a:rPr>
              <a:t>speed</a:t>
            </a:r>
            <a:r>
              <a:rPr dirty="0">
                <a:cs typeface="Microsoft Sans Serif"/>
              </a:rPr>
              <a:t> </a:t>
            </a:r>
            <a:r>
              <a:rPr spc="58" dirty="0">
                <a:cs typeface="Microsoft Sans Serif"/>
              </a:rPr>
              <a:t>will</a:t>
            </a:r>
            <a:r>
              <a:rPr dirty="0">
                <a:cs typeface="Microsoft Sans Serif"/>
              </a:rPr>
              <a:t> </a:t>
            </a:r>
            <a:r>
              <a:rPr spc="58" dirty="0">
                <a:cs typeface="Microsoft Sans Serif"/>
              </a:rPr>
              <a:t>help</a:t>
            </a:r>
            <a:r>
              <a:rPr dirty="0">
                <a:cs typeface="Microsoft Sans Serif"/>
              </a:rPr>
              <a:t> </a:t>
            </a:r>
            <a:r>
              <a:rPr spc="67" dirty="0">
                <a:cs typeface="Microsoft Sans Serif"/>
              </a:rPr>
              <a:t>the</a:t>
            </a:r>
            <a:r>
              <a:rPr dirty="0">
                <a:cs typeface="Microsoft Sans Serif"/>
              </a:rPr>
              <a:t> </a:t>
            </a:r>
            <a:r>
              <a:rPr spc="55" dirty="0">
                <a:cs typeface="Microsoft Sans Serif"/>
              </a:rPr>
              <a:t>spacecraft</a:t>
            </a:r>
            <a:r>
              <a:rPr spc="-3" dirty="0">
                <a:cs typeface="Microsoft Sans Serif"/>
              </a:rPr>
              <a:t> </a:t>
            </a:r>
            <a:r>
              <a:rPr spc="36" dirty="0">
                <a:cs typeface="Microsoft Sans Serif"/>
              </a:rPr>
              <a:t>keep</a:t>
            </a:r>
            <a:r>
              <a:rPr dirty="0">
                <a:cs typeface="Microsoft Sans Serif"/>
              </a:rPr>
              <a:t> </a:t>
            </a:r>
            <a:r>
              <a:rPr spc="82" dirty="0">
                <a:cs typeface="Microsoft Sans Serif"/>
              </a:rPr>
              <a:t>up </a:t>
            </a:r>
            <a:r>
              <a:rPr spc="-376" dirty="0">
                <a:cs typeface="Microsoft Sans Serif"/>
              </a:rPr>
              <a:t> </a:t>
            </a:r>
            <a:r>
              <a:rPr spc="-21" dirty="0">
                <a:cs typeface="Microsoft Sans Serif"/>
              </a:rPr>
              <a:t>a</a:t>
            </a:r>
            <a:r>
              <a:rPr spc="-3" dirty="0">
                <a:cs typeface="Microsoft Sans Serif"/>
              </a:rPr>
              <a:t> </a:t>
            </a:r>
            <a:r>
              <a:rPr spc="91" dirty="0">
                <a:cs typeface="Microsoft Sans Serif"/>
              </a:rPr>
              <a:t>good</a:t>
            </a:r>
            <a:r>
              <a:rPr dirty="0">
                <a:cs typeface="Microsoft Sans Serif"/>
              </a:rPr>
              <a:t> </a:t>
            </a:r>
            <a:r>
              <a:rPr spc="64" dirty="0">
                <a:cs typeface="Microsoft Sans Serif"/>
              </a:rPr>
              <a:t>enough</a:t>
            </a:r>
            <a:r>
              <a:rPr dirty="0">
                <a:cs typeface="Microsoft Sans Serif"/>
              </a:rPr>
              <a:t> </a:t>
            </a:r>
            <a:r>
              <a:rPr spc="45" dirty="0">
                <a:cs typeface="Microsoft Sans Serif"/>
              </a:rPr>
              <a:t>speed</a:t>
            </a:r>
            <a:r>
              <a:rPr dirty="0">
                <a:cs typeface="Microsoft Sans Serif"/>
              </a:rPr>
              <a:t> </a:t>
            </a:r>
            <a:r>
              <a:rPr spc="94" dirty="0">
                <a:cs typeface="Microsoft Sans Serif"/>
              </a:rPr>
              <a:t>to</a:t>
            </a:r>
            <a:r>
              <a:rPr dirty="0">
                <a:cs typeface="Microsoft Sans Serif"/>
              </a:rPr>
              <a:t> </a:t>
            </a:r>
            <a:r>
              <a:rPr spc="24" dirty="0">
                <a:cs typeface="Microsoft Sans Serif"/>
              </a:rPr>
              <a:t>stay</a:t>
            </a:r>
            <a:r>
              <a:rPr dirty="0">
                <a:cs typeface="Microsoft Sans Serif"/>
              </a:rPr>
              <a:t> </a:t>
            </a:r>
            <a:r>
              <a:rPr spc="52" dirty="0">
                <a:cs typeface="Microsoft Sans Serif"/>
              </a:rPr>
              <a:t>in</a:t>
            </a:r>
            <a:r>
              <a:rPr spc="-3" dirty="0">
                <a:cs typeface="Microsoft Sans Serif"/>
              </a:rPr>
              <a:t> </a:t>
            </a:r>
            <a:r>
              <a:rPr spc="67" dirty="0">
                <a:cs typeface="Microsoft Sans Serif"/>
              </a:rPr>
              <a:t>orbit.</a:t>
            </a:r>
            <a:endParaRPr dirty="0">
              <a:cs typeface="Microsoft Sans Serif"/>
            </a:endParaRPr>
          </a:p>
          <a:p>
            <a:pPr marL="736627" marR="148250" indent="-170583">
              <a:lnSpc>
                <a:spcPct val="108800"/>
              </a:lnSpc>
              <a:spcBef>
                <a:spcPts val="731"/>
              </a:spcBef>
              <a:buFontTx/>
              <a:buChar char="•"/>
              <a:tabLst>
                <a:tab pos="736627" algn="l"/>
                <a:tab pos="737012" algn="l"/>
              </a:tabLst>
            </a:pPr>
            <a:r>
              <a:rPr spc="33" dirty="0">
                <a:cs typeface="Microsoft Sans Serif"/>
              </a:rPr>
              <a:t>All</a:t>
            </a:r>
            <a:r>
              <a:rPr dirty="0">
                <a:cs typeface="Microsoft Sans Serif"/>
              </a:rPr>
              <a:t> </a:t>
            </a:r>
            <a:r>
              <a:rPr spc="52" dirty="0">
                <a:cs typeface="Microsoft Sans Serif"/>
              </a:rPr>
              <a:t>launch</a:t>
            </a:r>
            <a:r>
              <a:rPr spc="3" dirty="0">
                <a:cs typeface="Microsoft Sans Serif"/>
              </a:rPr>
              <a:t> </a:t>
            </a:r>
            <a:r>
              <a:rPr spc="24" dirty="0">
                <a:cs typeface="Microsoft Sans Serif"/>
              </a:rPr>
              <a:t>sites</a:t>
            </a:r>
            <a:r>
              <a:rPr dirty="0">
                <a:cs typeface="Microsoft Sans Serif"/>
              </a:rPr>
              <a:t> </a:t>
            </a:r>
            <a:r>
              <a:rPr spc="12" dirty="0">
                <a:cs typeface="Microsoft Sans Serif"/>
              </a:rPr>
              <a:t>are</a:t>
            </a:r>
            <a:r>
              <a:rPr spc="3" dirty="0">
                <a:cs typeface="Microsoft Sans Serif"/>
              </a:rPr>
              <a:t> </a:t>
            </a:r>
            <a:r>
              <a:rPr spc="52" dirty="0">
                <a:cs typeface="Microsoft Sans Serif"/>
              </a:rPr>
              <a:t>in</a:t>
            </a:r>
            <a:r>
              <a:rPr spc="3" dirty="0">
                <a:cs typeface="Microsoft Sans Serif"/>
              </a:rPr>
              <a:t> </a:t>
            </a:r>
            <a:r>
              <a:rPr spc="42" dirty="0">
                <a:cs typeface="Microsoft Sans Serif"/>
              </a:rPr>
              <a:t>very</a:t>
            </a:r>
            <a:r>
              <a:rPr dirty="0">
                <a:cs typeface="Microsoft Sans Serif"/>
              </a:rPr>
              <a:t> </a:t>
            </a:r>
            <a:r>
              <a:rPr spc="42" dirty="0">
                <a:cs typeface="Microsoft Sans Serif"/>
              </a:rPr>
              <a:t>close</a:t>
            </a:r>
            <a:r>
              <a:rPr spc="3" dirty="0">
                <a:cs typeface="Microsoft Sans Serif"/>
              </a:rPr>
              <a:t> </a:t>
            </a:r>
            <a:r>
              <a:rPr spc="64" dirty="0">
                <a:cs typeface="Microsoft Sans Serif"/>
              </a:rPr>
              <a:t>proximity </a:t>
            </a:r>
            <a:r>
              <a:rPr spc="-379" dirty="0">
                <a:cs typeface="Microsoft Sans Serif"/>
              </a:rPr>
              <a:t> </a:t>
            </a:r>
            <a:r>
              <a:rPr spc="94" dirty="0">
                <a:cs typeface="Microsoft Sans Serif"/>
              </a:rPr>
              <a:t>to </a:t>
            </a:r>
            <a:r>
              <a:rPr spc="67" dirty="0">
                <a:cs typeface="Microsoft Sans Serif"/>
              </a:rPr>
              <a:t>the </a:t>
            </a:r>
            <a:r>
              <a:rPr spc="42" dirty="0">
                <a:cs typeface="Microsoft Sans Serif"/>
              </a:rPr>
              <a:t>coast, </a:t>
            </a:r>
            <a:r>
              <a:rPr spc="55" dirty="0">
                <a:cs typeface="Microsoft Sans Serif"/>
              </a:rPr>
              <a:t>while </a:t>
            </a:r>
            <a:r>
              <a:rPr spc="58" dirty="0">
                <a:cs typeface="Microsoft Sans Serif"/>
              </a:rPr>
              <a:t>launching </a:t>
            </a:r>
            <a:r>
              <a:rPr spc="45" dirty="0">
                <a:cs typeface="Microsoft Sans Serif"/>
              </a:rPr>
              <a:t>rockets </a:t>
            </a:r>
            <a:r>
              <a:rPr spc="49" dirty="0">
                <a:cs typeface="Microsoft Sans Serif"/>
              </a:rPr>
              <a:t> </a:t>
            </a:r>
            <a:r>
              <a:rPr spc="52" dirty="0">
                <a:cs typeface="Microsoft Sans Serif"/>
              </a:rPr>
              <a:t>towards</a:t>
            </a:r>
            <a:r>
              <a:rPr dirty="0">
                <a:cs typeface="Microsoft Sans Serif"/>
              </a:rPr>
              <a:t> </a:t>
            </a:r>
            <a:r>
              <a:rPr spc="67" dirty="0">
                <a:cs typeface="Microsoft Sans Serif"/>
              </a:rPr>
              <a:t>the</a:t>
            </a:r>
            <a:r>
              <a:rPr dirty="0">
                <a:cs typeface="Microsoft Sans Serif"/>
              </a:rPr>
              <a:t> </a:t>
            </a:r>
            <a:r>
              <a:rPr spc="49" dirty="0">
                <a:cs typeface="Microsoft Sans Serif"/>
              </a:rPr>
              <a:t>ocean</a:t>
            </a:r>
            <a:r>
              <a:rPr spc="3" dirty="0">
                <a:cs typeface="Microsoft Sans Serif"/>
              </a:rPr>
              <a:t> </a:t>
            </a:r>
            <a:r>
              <a:rPr spc="76" dirty="0">
                <a:cs typeface="Microsoft Sans Serif"/>
              </a:rPr>
              <a:t>it</a:t>
            </a:r>
            <a:r>
              <a:rPr dirty="0">
                <a:cs typeface="Microsoft Sans Serif"/>
              </a:rPr>
              <a:t> </a:t>
            </a:r>
            <a:r>
              <a:rPr spc="42" dirty="0">
                <a:cs typeface="Microsoft Sans Serif"/>
              </a:rPr>
              <a:t>minimises</a:t>
            </a:r>
            <a:r>
              <a:rPr spc="3" dirty="0">
                <a:cs typeface="Microsoft Sans Serif"/>
              </a:rPr>
              <a:t> </a:t>
            </a:r>
            <a:r>
              <a:rPr spc="67" dirty="0">
                <a:cs typeface="Microsoft Sans Serif"/>
              </a:rPr>
              <a:t>the</a:t>
            </a:r>
            <a:r>
              <a:rPr dirty="0">
                <a:cs typeface="Microsoft Sans Serif"/>
              </a:rPr>
              <a:t> </a:t>
            </a:r>
            <a:r>
              <a:rPr spc="27" dirty="0">
                <a:cs typeface="Microsoft Sans Serif"/>
              </a:rPr>
              <a:t>risk</a:t>
            </a:r>
            <a:r>
              <a:rPr dirty="0">
                <a:cs typeface="Microsoft Sans Serif"/>
              </a:rPr>
              <a:t> </a:t>
            </a:r>
            <a:r>
              <a:rPr spc="88" dirty="0">
                <a:cs typeface="Microsoft Sans Serif"/>
              </a:rPr>
              <a:t>of </a:t>
            </a:r>
            <a:r>
              <a:rPr spc="-376" dirty="0">
                <a:cs typeface="Microsoft Sans Serif"/>
              </a:rPr>
              <a:t> </a:t>
            </a:r>
            <a:r>
              <a:rPr spc="49" dirty="0">
                <a:cs typeface="Microsoft Sans Serif"/>
              </a:rPr>
              <a:t>having </a:t>
            </a:r>
            <a:r>
              <a:rPr spc="21" dirty="0">
                <a:cs typeface="Microsoft Sans Serif"/>
              </a:rPr>
              <a:t>any </a:t>
            </a:r>
            <a:r>
              <a:rPr spc="52" dirty="0">
                <a:cs typeface="Microsoft Sans Serif"/>
              </a:rPr>
              <a:t>debris </a:t>
            </a:r>
            <a:r>
              <a:rPr spc="82" dirty="0">
                <a:cs typeface="Microsoft Sans Serif"/>
              </a:rPr>
              <a:t>dropping </a:t>
            </a:r>
            <a:r>
              <a:rPr spc="69" dirty="0">
                <a:cs typeface="Microsoft Sans Serif"/>
              </a:rPr>
              <a:t>or </a:t>
            </a:r>
            <a:r>
              <a:rPr spc="64" dirty="0">
                <a:cs typeface="Microsoft Sans Serif"/>
              </a:rPr>
              <a:t>exploding </a:t>
            </a:r>
            <a:r>
              <a:rPr spc="67" dirty="0">
                <a:cs typeface="Microsoft Sans Serif"/>
              </a:rPr>
              <a:t> </a:t>
            </a:r>
            <a:r>
              <a:rPr spc="33" dirty="0">
                <a:cs typeface="Microsoft Sans Serif"/>
              </a:rPr>
              <a:t>near</a:t>
            </a:r>
            <a:r>
              <a:rPr spc="-3" dirty="0">
                <a:cs typeface="Microsoft Sans Serif"/>
              </a:rPr>
              <a:t> </a:t>
            </a:r>
            <a:r>
              <a:rPr spc="52" dirty="0">
                <a:cs typeface="Microsoft Sans Serif"/>
              </a:rPr>
              <a:t>people.</a:t>
            </a:r>
            <a:endParaRPr dirty="0">
              <a:cs typeface="Microsoft Sans Serif"/>
            </a:endParaRPr>
          </a:p>
        </p:txBody>
      </p:sp>
      <p:pic>
        <p:nvPicPr>
          <p:cNvPr id="10" name="object 4"/>
          <p:cNvPicPr/>
          <p:nvPr/>
        </p:nvPicPr>
        <p:blipFill>
          <a:blip r:embed="rId3" cstate="print"/>
          <a:stretch>
            <a:fillRect/>
          </a:stretch>
        </p:blipFill>
        <p:spPr>
          <a:xfrm>
            <a:off x="5844525" y="1698731"/>
            <a:ext cx="5441086" cy="438711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Colour</a:t>
            </a:r>
            <a:r>
              <a:rPr lang="en-US" dirty="0">
                <a:solidFill>
                  <a:srgbClr val="0B49CB"/>
                </a:solidFill>
                <a:latin typeface="Abadi"/>
              </a:rPr>
              <a:t>-labeled launch records on the map</a:t>
            </a:r>
            <a:endParaRPr lang="en-US" dirty="0">
              <a:solidFill>
                <a:srgbClr val="0B49CB"/>
              </a:solidFill>
              <a:latin typeface="Abadi"/>
            </a:endParaRPr>
          </a:p>
        </p:txBody>
      </p:sp>
      <p:sp>
        <p:nvSpPr>
          <p:cNvPr id="6" name="object 4"/>
          <p:cNvSpPr txBox="1"/>
          <p:nvPr/>
        </p:nvSpPr>
        <p:spPr>
          <a:xfrm>
            <a:off x="950178" y="1833702"/>
            <a:ext cx="5084862" cy="2326292"/>
          </a:xfrm>
          <a:prstGeom prst="rect">
            <a:avLst/>
          </a:prstGeom>
        </p:spPr>
        <p:txBody>
          <a:bodyPr vert="horz" wrap="square" lIns="0" tIns="7316" rIns="0" bIns="0" rtlCol="0">
            <a:spAutoFit/>
          </a:bodyPr>
          <a:lstStyle/>
          <a:p>
            <a:pPr marL="281481" marR="3081" indent="-274166">
              <a:lnSpc>
                <a:spcPct val="110600"/>
              </a:lnSpc>
              <a:spcBef>
                <a:spcPts val="58"/>
              </a:spcBef>
              <a:buFontTx/>
              <a:buChar char="•"/>
              <a:tabLst>
                <a:tab pos="281097" algn="l"/>
                <a:tab pos="281867" algn="l"/>
              </a:tabLst>
            </a:pPr>
            <a:r>
              <a:rPr spc="49" dirty="0">
                <a:cs typeface="Microsoft Sans Serif"/>
              </a:rPr>
              <a:t>From</a:t>
            </a:r>
            <a:r>
              <a:rPr spc="-9" dirty="0">
                <a:cs typeface="Microsoft Sans Serif"/>
              </a:rPr>
              <a:t> </a:t>
            </a:r>
            <a:r>
              <a:rPr spc="109" dirty="0">
                <a:cs typeface="Microsoft Sans Serif"/>
              </a:rPr>
              <a:t>the</a:t>
            </a:r>
            <a:r>
              <a:rPr spc="-9" dirty="0">
                <a:cs typeface="Microsoft Sans Serif"/>
              </a:rPr>
              <a:t> </a:t>
            </a:r>
            <a:r>
              <a:rPr spc="85" dirty="0">
                <a:cs typeface="Microsoft Sans Serif"/>
              </a:rPr>
              <a:t>colour</a:t>
            </a:r>
            <a:r>
              <a:rPr spc="85" dirty="0">
                <a:cs typeface="Microsoft Sans Serif"/>
              </a:rPr>
              <a:t>-labeled</a:t>
            </a:r>
            <a:r>
              <a:rPr spc="-9" dirty="0">
                <a:cs typeface="Microsoft Sans Serif"/>
              </a:rPr>
              <a:t> </a:t>
            </a:r>
            <a:r>
              <a:rPr spc="52" dirty="0">
                <a:cs typeface="Microsoft Sans Serif"/>
              </a:rPr>
              <a:t>markers </a:t>
            </a:r>
            <a:r>
              <a:rPr spc="-609" dirty="0">
                <a:cs typeface="Microsoft Sans Serif"/>
              </a:rPr>
              <a:t> </a:t>
            </a:r>
            <a:r>
              <a:rPr spc="97" dirty="0">
                <a:cs typeface="Microsoft Sans Serif"/>
              </a:rPr>
              <a:t>we </a:t>
            </a:r>
            <a:r>
              <a:rPr spc="88" dirty="0">
                <a:cs typeface="Microsoft Sans Serif"/>
              </a:rPr>
              <a:t>should </a:t>
            </a:r>
            <a:r>
              <a:rPr spc="106" dirty="0">
                <a:cs typeface="Microsoft Sans Serif"/>
              </a:rPr>
              <a:t>be </a:t>
            </a:r>
            <a:r>
              <a:rPr spc="64" dirty="0">
                <a:cs typeface="Microsoft Sans Serif"/>
              </a:rPr>
              <a:t>able </a:t>
            </a:r>
            <a:r>
              <a:rPr spc="152" dirty="0">
                <a:cs typeface="Microsoft Sans Serif"/>
              </a:rPr>
              <a:t>to </a:t>
            </a:r>
            <a:r>
              <a:rPr spc="30" dirty="0">
                <a:cs typeface="Microsoft Sans Serif"/>
              </a:rPr>
              <a:t>easily </a:t>
            </a:r>
            <a:r>
              <a:rPr spc="33" dirty="0">
                <a:cs typeface="Microsoft Sans Serif"/>
              </a:rPr>
              <a:t> </a:t>
            </a:r>
            <a:r>
              <a:rPr spc="112" dirty="0">
                <a:cs typeface="Microsoft Sans Serif"/>
              </a:rPr>
              <a:t>identify </a:t>
            </a:r>
            <a:r>
              <a:rPr spc="127" dirty="0">
                <a:cs typeface="Microsoft Sans Serif"/>
              </a:rPr>
              <a:t>which </a:t>
            </a:r>
            <a:r>
              <a:rPr spc="88" dirty="0">
                <a:cs typeface="Microsoft Sans Serif"/>
              </a:rPr>
              <a:t>launch </a:t>
            </a:r>
            <a:r>
              <a:rPr spc="42" dirty="0">
                <a:cs typeface="Microsoft Sans Serif"/>
              </a:rPr>
              <a:t>sites </a:t>
            </a:r>
            <a:r>
              <a:rPr spc="30" dirty="0">
                <a:cs typeface="Microsoft Sans Serif"/>
              </a:rPr>
              <a:t>have </a:t>
            </a:r>
            <a:r>
              <a:rPr spc="-612" dirty="0">
                <a:cs typeface="Microsoft Sans Serif"/>
              </a:rPr>
              <a:t> </a:t>
            </a:r>
            <a:r>
              <a:rPr spc="64" dirty="0">
                <a:cs typeface="Microsoft Sans Serif"/>
              </a:rPr>
              <a:t>relatively</a:t>
            </a:r>
            <a:r>
              <a:rPr dirty="0">
                <a:cs typeface="Microsoft Sans Serif"/>
              </a:rPr>
              <a:t> </a:t>
            </a:r>
            <a:r>
              <a:rPr spc="112" dirty="0">
                <a:cs typeface="Microsoft Sans Serif"/>
              </a:rPr>
              <a:t>high</a:t>
            </a:r>
            <a:r>
              <a:rPr spc="-3" dirty="0">
                <a:cs typeface="Microsoft Sans Serif"/>
              </a:rPr>
              <a:t> </a:t>
            </a:r>
            <a:r>
              <a:rPr spc="52" dirty="0">
                <a:cs typeface="Microsoft Sans Serif"/>
              </a:rPr>
              <a:t>success</a:t>
            </a:r>
            <a:r>
              <a:rPr dirty="0">
                <a:cs typeface="Microsoft Sans Serif"/>
              </a:rPr>
              <a:t> </a:t>
            </a:r>
            <a:r>
              <a:rPr spc="45" dirty="0" smtClean="0">
                <a:cs typeface="Microsoft Sans Serif"/>
              </a:rPr>
              <a:t>rates.</a:t>
            </a:r>
            <a:endParaRPr lang="en-US" dirty="0" smtClean="0">
              <a:cs typeface="Microsoft Sans Serif"/>
            </a:endParaRPr>
          </a:p>
          <a:p>
            <a:pPr marL="7315" marR="3081">
              <a:lnSpc>
                <a:spcPct val="110600"/>
              </a:lnSpc>
              <a:spcBef>
                <a:spcPts val="58"/>
              </a:spcBef>
              <a:tabLst>
                <a:tab pos="281097" algn="l"/>
                <a:tab pos="281867" algn="l"/>
              </a:tabLst>
            </a:pPr>
            <a:r>
              <a:rPr lang="en-US" spc="64" dirty="0">
                <a:solidFill>
                  <a:srgbClr val="00B050"/>
                </a:solidFill>
                <a:cs typeface="Microsoft Sans Serif"/>
              </a:rPr>
              <a:t> </a:t>
            </a:r>
            <a:r>
              <a:rPr lang="en-US" spc="64" dirty="0" smtClean="0">
                <a:solidFill>
                  <a:srgbClr val="00B050"/>
                </a:solidFill>
                <a:cs typeface="Microsoft Sans Serif"/>
              </a:rPr>
              <a:t>    </a:t>
            </a:r>
            <a:r>
              <a:rPr spc="64" dirty="0" smtClean="0">
                <a:solidFill>
                  <a:srgbClr val="00B050"/>
                </a:solidFill>
                <a:cs typeface="Microsoft Sans Serif"/>
              </a:rPr>
              <a:t>G</a:t>
            </a:r>
            <a:r>
              <a:rPr spc="-9" dirty="0" smtClean="0">
                <a:solidFill>
                  <a:srgbClr val="00B050"/>
                </a:solidFill>
                <a:cs typeface="Microsoft Sans Serif"/>
              </a:rPr>
              <a:t>r</a:t>
            </a:r>
            <a:r>
              <a:rPr spc="61" dirty="0" smtClean="0">
                <a:solidFill>
                  <a:srgbClr val="00B050"/>
                </a:solidFill>
                <a:cs typeface="Microsoft Sans Serif"/>
              </a:rPr>
              <a:t>een</a:t>
            </a:r>
            <a:r>
              <a:rPr spc="3" dirty="0" smtClean="0">
                <a:solidFill>
                  <a:srgbClr val="00B050"/>
                </a:solidFill>
                <a:cs typeface="Microsoft Sans Serif"/>
              </a:rPr>
              <a:t> </a:t>
            </a:r>
            <a:r>
              <a:rPr spc="49" dirty="0">
                <a:solidFill>
                  <a:srgbClr val="00B050"/>
                </a:solidFill>
                <a:cs typeface="Microsoft Sans Serif"/>
              </a:rPr>
              <a:t>Mar</a:t>
            </a:r>
            <a:r>
              <a:rPr spc="-6" dirty="0">
                <a:solidFill>
                  <a:srgbClr val="00B050"/>
                </a:solidFill>
                <a:cs typeface="Microsoft Sans Serif"/>
              </a:rPr>
              <a:t>k</a:t>
            </a:r>
            <a:r>
              <a:rPr spc="69" dirty="0">
                <a:solidFill>
                  <a:srgbClr val="00B050"/>
                </a:solidFill>
                <a:cs typeface="Microsoft Sans Serif"/>
              </a:rPr>
              <a:t>er</a:t>
            </a:r>
            <a:r>
              <a:rPr spc="3" dirty="0">
                <a:solidFill>
                  <a:srgbClr val="00B050"/>
                </a:solidFill>
                <a:cs typeface="Microsoft Sans Serif"/>
              </a:rPr>
              <a:t> </a:t>
            </a:r>
            <a:r>
              <a:rPr spc="-227" dirty="0">
                <a:cs typeface="Microsoft Sans Serif"/>
              </a:rPr>
              <a:t>=</a:t>
            </a:r>
            <a:r>
              <a:rPr spc="3" dirty="0">
                <a:cs typeface="Microsoft Sans Serif"/>
              </a:rPr>
              <a:t> </a:t>
            </a:r>
            <a:r>
              <a:rPr lang="en-US" spc="3" dirty="0" smtClean="0">
                <a:cs typeface="Microsoft Sans Serif"/>
              </a:rPr>
              <a:t> </a:t>
            </a:r>
            <a:r>
              <a:rPr spc="-97" dirty="0" smtClean="0">
                <a:cs typeface="Microsoft Sans Serif"/>
              </a:rPr>
              <a:t>S</a:t>
            </a:r>
            <a:r>
              <a:rPr spc="118" dirty="0" smtClean="0">
                <a:cs typeface="Microsoft Sans Serif"/>
              </a:rPr>
              <a:t>ucc</a:t>
            </a:r>
            <a:r>
              <a:rPr spc="133" dirty="0" smtClean="0">
                <a:cs typeface="Microsoft Sans Serif"/>
              </a:rPr>
              <a:t>e</a:t>
            </a:r>
            <a:r>
              <a:rPr spc="45" dirty="0" smtClean="0">
                <a:cs typeface="Microsoft Sans Serif"/>
              </a:rPr>
              <a:t>ssful  </a:t>
            </a:r>
            <a:r>
              <a:rPr spc="69" dirty="0" smtClean="0">
                <a:cs typeface="Microsoft Sans Serif"/>
              </a:rPr>
              <a:t>Launch</a:t>
            </a:r>
            <a:endParaRPr lang="en-US" dirty="0" smtClean="0">
              <a:cs typeface="Microsoft Sans Serif"/>
            </a:endParaRPr>
          </a:p>
          <a:p>
            <a:pPr marL="7315" marR="3081">
              <a:lnSpc>
                <a:spcPct val="110600"/>
              </a:lnSpc>
              <a:spcBef>
                <a:spcPts val="58"/>
              </a:spcBef>
              <a:tabLst>
                <a:tab pos="281097" algn="l"/>
                <a:tab pos="281867" algn="l"/>
              </a:tabLst>
            </a:pPr>
            <a:r>
              <a:rPr lang="en-US" spc="-246" dirty="0">
                <a:solidFill>
                  <a:srgbClr val="FF0000"/>
                </a:solidFill>
                <a:cs typeface="Microsoft Sans Serif"/>
              </a:rPr>
              <a:t> </a:t>
            </a:r>
            <a:r>
              <a:rPr lang="en-US" spc="-246" dirty="0" smtClean="0">
                <a:solidFill>
                  <a:srgbClr val="FF0000"/>
                </a:solidFill>
                <a:cs typeface="Microsoft Sans Serif"/>
              </a:rPr>
              <a:t>             </a:t>
            </a:r>
            <a:r>
              <a:rPr spc="-246" dirty="0" smtClean="0">
                <a:solidFill>
                  <a:srgbClr val="FF0000"/>
                </a:solidFill>
                <a:cs typeface="Microsoft Sans Serif"/>
              </a:rPr>
              <a:t>R</a:t>
            </a:r>
            <a:r>
              <a:rPr spc="106" dirty="0" smtClean="0">
                <a:solidFill>
                  <a:srgbClr val="FF0000"/>
                </a:solidFill>
                <a:cs typeface="Microsoft Sans Serif"/>
              </a:rPr>
              <a:t>ed</a:t>
            </a:r>
            <a:r>
              <a:rPr spc="3" dirty="0" smtClean="0">
                <a:solidFill>
                  <a:srgbClr val="FF0000"/>
                </a:solidFill>
                <a:cs typeface="Microsoft Sans Serif"/>
              </a:rPr>
              <a:t> </a:t>
            </a:r>
            <a:r>
              <a:rPr spc="49" dirty="0">
                <a:solidFill>
                  <a:srgbClr val="FF0000"/>
                </a:solidFill>
                <a:cs typeface="Microsoft Sans Serif"/>
              </a:rPr>
              <a:t>Mar</a:t>
            </a:r>
            <a:r>
              <a:rPr spc="-6" dirty="0">
                <a:solidFill>
                  <a:srgbClr val="FF0000"/>
                </a:solidFill>
                <a:cs typeface="Microsoft Sans Serif"/>
              </a:rPr>
              <a:t>k</a:t>
            </a:r>
            <a:r>
              <a:rPr spc="69" dirty="0">
                <a:solidFill>
                  <a:srgbClr val="FF0000"/>
                </a:solidFill>
                <a:cs typeface="Microsoft Sans Serif"/>
              </a:rPr>
              <a:t>er</a:t>
            </a:r>
            <a:r>
              <a:rPr spc="3" dirty="0">
                <a:solidFill>
                  <a:srgbClr val="FF0000"/>
                </a:solidFill>
                <a:cs typeface="Microsoft Sans Serif"/>
              </a:rPr>
              <a:t> </a:t>
            </a:r>
            <a:r>
              <a:rPr spc="-227" dirty="0">
                <a:cs typeface="Microsoft Sans Serif"/>
              </a:rPr>
              <a:t>=</a:t>
            </a:r>
            <a:r>
              <a:rPr spc="3" dirty="0">
                <a:cs typeface="Microsoft Sans Serif"/>
              </a:rPr>
              <a:t> </a:t>
            </a:r>
            <a:r>
              <a:rPr lang="en-US" spc="3" dirty="0" smtClean="0">
                <a:cs typeface="Microsoft Sans Serif"/>
              </a:rPr>
              <a:t> </a:t>
            </a:r>
            <a:r>
              <a:rPr spc="-191" dirty="0" smtClean="0">
                <a:cs typeface="Microsoft Sans Serif"/>
              </a:rPr>
              <a:t>F</a:t>
            </a:r>
            <a:r>
              <a:rPr spc="64" dirty="0" smtClean="0">
                <a:cs typeface="Microsoft Sans Serif"/>
              </a:rPr>
              <a:t>ailed</a:t>
            </a:r>
            <a:r>
              <a:rPr spc="3" dirty="0" smtClean="0">
                <a:cs typeface="Microsoft Sans Serif"/>
              </a:rPr>
              <a:t> </a:t>
            </a:r>
            <a:r>
              <a:rPr spc="69" dirty="0">
                <a:cs typeface="Microsoft Sans Serif"/>
              </a:rPr>
              <a:t>Launch</a:t>
            </a:r>
            <a:endParaRPr dirty="0">
              <a:cs typeface="Microsoft Sans Serif"/>
            </a:endParaRPr>
          </a:p>
          <a:p>
            <a:pPr marL="281481" marR="333080" indent="-274166">
              <a:lnSpc>
                <a:spcPct val="110600"/>
              </a:lnSpc>
              <a:spcBef>
                <a:spcPts val="1179"/>
              </a:spcBef>
              <a:buFontTx/>
              <a:buChar char="•"/>
              <a:tabLst>
                <a:tab pos="281097" algn="l"/>
                <a:tab pos="281867" algn="l"/>
              </a:tabLst>
            </a:pPr>
            <a:r>
              <a:rPr spc="69" dirty="0">
                <a:cs typeface="Microsoft Sans Serif"/>
              </a:rPr>
              <a:t>Launch</a:t>
            </a:r>
            <a:r>
              <a:rPr spc="-6" dirty="0">
                <a:cs typeface="Microsoft Sans Serif"/>
              </a:rPr>
              <a:t> </a:t>
            </a:r>
            <a:r>
              <a:rPr spc="52" dirty="0">
                <a:cs typeface="Microsoft Sans Serif"/>
              </a:rPr>
              <a:t>Site</a:t>
            </a:r>
            <a:r>
              <a:rPr spc="-6" dirty="0">
                <a:cs typeface="Microsoft Sans Serif"/>
              </a:rPr>
              <a:t> </a:t>
            </a:r>
            <a:r>
              <a:rPr spc="-76" dirty="0">
                <a:cs typeface="Microsoft Sans Serif"/>
              </a:rPr>
              <a:t>KSC</a:t>
            </a:r>
            <a:r>
              <a:rPr spc="-3" dirty="0">
                <a:cs typeface="Microsoft Sans Serif"/>
              </a:rPr>
              <a:t> </a:t>
            </a:r>
            <a:r>
              <a:rPr spc="30" dirty="0">
                <a:cs typeface="Microsoft Sans Serif"/>
              </a:rPr>
              <a:t>LC-39A</a:t>
            </a:r>
            <a:r>
              <a:rPr spc="-6" dirty="0">
                <a:cs typeface="Microsoft Sans Serif"/>
              </a:rPr>
              <a:t> </a:t>
            </a:r>
            <a:r>
              <a:rPr spc="12" dirty="0">
                <a:cs typeface="Microsoft Sans Serif"/>
              </a:rPr>
              <a:t>has</a:t>
            </a:r>
            <a:r>
              <a:rPr spc="-3" dirty="0">
                <a:cs typeface="Microsoft Sans Serif"/>
              </a:rPr>
              <a:t> </a:t>
            </a:r>
            <a:r>
              <a:rPr spc="-30" dirty="0">
                <a:cs typeface="Microsoft Sans Serif"/>
              </a:rPr>
              <a:t>a </a:t>
            </a:r>
            <a:r>
              <a:rPr spc="-612" dirty="0">
                <a:cs typeface="Microsoft Sans Serif"/>
              </a:rPr>
              <a:t> </a:t>
            </a:r>
            <a:r>
              <a:rPr spc="69" dirty="0">
                <a:cs typeface="Microsoft Sans Serif"/>
              </a:rPr>
              <a:t>very</a:t>
            </a:r>
            <a:r>
              <a:rPr dirty="0">
                <a:cs typeface="Microsoft Sans Serif"/>
              </a:rPr>
              <a:t> </a:t>
            </a:r>
            <a:r>
              <a:rPr spc="112" dirty="0">
                <a:cs typeface="Microsoft Sans Serif"/>
              </a:rPr>
              <a:t>high</a:t>
            </a:r>
            <a:r>
              <a:rPr dirty="0">
                <a:cs typeface="Microsoft Sans Serif"/>
              </a:rPr>
              <a:t> </a:t>
            </a:r>
            <a:r>
              <a:rPr spc="45" dirty="0">
                <a:cs typeface="Microsoft Sans Serif"/>
              </a:rPr>
              <a:t>Success</a:t>
            </a:r>
            <a:r>
              <a:rPr dirty="0">
                <a:cs typeface="Microsoft Sans Serif"/>
              </a:rPr>
              <a:t> </a:t>
            </a:r>
            <a:r>
              <a:rPr spc="-3" dirty="0">
                <a:cs typeface="Microsoft Sans Serif"/>
              </a:rPr>
              <a:t>Rate.</a:t>
            </a:r>
            <a:endParaRPr dirty="0">
              <a:cs typeface="Microsoft Sans Serif"/>
            </a:endParaRPr>
          </a:p>
        </p:txBody>
      </p:sp>
      <p:pic>
        <p:nvPicPr>
          <p:cNvPr id="7" name="object 5"/>
          <p:cNvPicPr/>
          <p:nvPr/>
        </p:nvPicPr>
        <p:blipFill>
          <a:blip r:embed="rId3" cstate="print"/>
          <a:stretch>
            <a:fillRect/>
          </a:stretch>
        </p:blipFill>
        <p:spPr>
          <a:xfrm>
            <a:off x="6695440" y="1356845"/>
            <a:ext cx="4590171" cy="45562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KSC LC-39A to its proximities</a:t>
            </a:r>
            <a:endParaRPr lang="en-US" dirty="0">
              <a:solidFill>
                <a:srgbClr val="0B49CB"/>
              </a:solidFill>
              <a:latin typeface="Abadi"/>
            </a:endParaRPr>
          </a:p>
        </p:txBody>
      </p:sp>
      <p:sp>
        <p:nvSpPr>
          <p:cNvPr id="6" name="object 3"/>
          <p:cNvSpPr txBox="1"/>
          <p:nvPr/>
        </p:nvSpPr>
        <p:spPr>
          <a:xfrm>
            <a:off x="249215" y="1378098"/>
            <a:ext cx="4820625" cy="4568596"/>
          </a:xfrm>
          <a:prstGeom prst="rect">
            <a:avLst/>
          </a:prstGeom>
        </p:spPr>
        <p:txBody>
          <a:bodyPr vert="horz" wrap="square" lIns="0" tIns="135927" rIns="0" bIns="0" rtlCol="0">
            <a:spAutoFit/>
          </a:bodyPr>
          <a:lstStyle/>
          <a:p>
            <a:pPr marL="728156" marR="3081" indent="-162112">
              <a:lnSpc>
                <a:spcPct val="110500"/>
              </a:lnSpc>
              <a:spcBef>
                <a:spcPts val="706"/>
              </a:spcBef>
              <a:buFontTx/>
              <a:buChar char="•"/>
              <a:tabLst>
                <a:tab pos="728156" algn="l"/>
                <a:tab pos="728541" algn="l"/>
              </a:tabLst>
            </a:pPr>
            <a:r>
              <a:rPr spc="21" dirty="0" smtClean="0">
                <a:cs typeface="Microsoft Sans Serif"/>
              </a:rPr>
              <a:t>From </a:t>
            </a:r>
            <a:r>
              <a:rPr spc="58" dirty="0">
                <a:cs typeface="Microsoft Sans Serif"/>
              </a:rPr>
              <a:t>the </a:t>
            </a:r>
            <a:r>
              <a:rPr spc="18" dirty="0">
                <a:cs typeface="Microsoft Sans Serif"/>
              </a:rPr>
              <a:t>visual </a:t>
            </a:r>
            <a:r>
              <a:rPr spc="6" dirty="0">
                <a:cs typeface="Microsoft Sans Serif"/>
              </a:rPr>
              <a:t>analysis </a:t>
            </a:r>
            <a:r>
              <a:rPr spc="79" dirty="0">
                <a:cs typeface="Microsoft Sans Serif"/>
              </a:rPr>
              <a:t>of </a:t>
            </a:r>
            <a:r>
              <a:rPr spc="58" dirty="0">
                <a:cs typeface="Microsoft Sans Serif"/>
              </a:rPr>
              <a:t>the </a:t>
            </a:r>
            <a:r>
              <a:rPr spc="45" dirty="0">
                <a:cs typeface="Microsoft Sans Serif"/>
              </a:rPr>
              <a:t>launch </a:t>
            </a:r>
            <a:r>
              <a:rPr spc="49" dirty="0">
                <a:cs typeface="Microsoft Sans Serif"/>
              </a:rPr>
              <a:t> </a:t>
            </a:r>
            <a:r>
              <a:rPr spc="30" dirty="0">
                <a:cs typeface="Microsoft Sans Serif"/>
              </a:rPr>
              <a:t>site</a:t>
            </a:r>
            <a:r>
              <a:rPr spc="-6" dirty="0">
                <a:cs typeface="Microsoft Sans Serif"/>
              </a:rPr>
              <a:t> </a:t>
            </a:r>
            <a:r>
              <a:rPr spc="-55" dirty="0">
                <a:cs typeface="Microsoft Sans Serif"/>
              </a:rPr>
              <a:t>KSC</a:t>
            </a:r>
            <a:r>
              <a:rPr spc="-6" dirty="0">
                <a:cs typeface="Microsoft Sans Serif"/>
              </a:rPr>
              <a:t> </a:t>
            </a:r>
            <a:r>
              <a:rPr spc="9" dirty="0">
                <a:cs typeface="Microsoft Sans Serif"/>
              </a:rPr>
              <a:t>LC-39A</a:t>
            </a:r>
            <a:r>
              <a:rPr spc="-6" dirty="0">
                <a:cs typeface="Microsoft Sans Serif"/>
              </a:rPr>
              <a:t> </a:t>
            </a:r>
            <a:r>
              <a:rPr spc="49" dirty="0">
                <a:cs typeface="Microsoft Sans Serif"/>
              </a:rPr>
              <a:t>we</a:t>
            </a:r>
            <a:r>
              <a:rPr spc="-6" dirty="0">
                <a:cs typeface="Microsoft Sans Serif"/>
              </a:rPr>
              <a:t> </a:t>
            </a:r>
            <a:r>
              <a:rPr spc="42" dirty="0">
                <a:cs typeface="Microsoft Sans Serif"/>
              </a:rPr>
              <a:t>can</a:t>
            </a:r>
            <a:r>
              <a:rPr spc="-6" dirty="0">
                <a:cs typeface="Microsoft Sans Serif"/>
              </a:rPr>
              <a:t> </a:t>
            </a:r>
            <a:r>
              <a:rPr spc="36" dirty="0">
                <a:cs typeface="Microsoft Sans Serif"/>
              </a:rPr>
              <a:t>clearly</a:t>
            </a:r>
            <a:r>
              <a:rPr spc="-6" dirty="0">
                <a:cs typeface="Microsoft Sans Serif"/>
              </a:rPr>
              <a:t> </a:t>
            </a:r>
            <a:r>
              <a:rPr dirty="0">
                <a:cs typeface="Microsoft Sans Serif"/>
              </a:rPr>
              <a:t>see</a:t>
            </a:r>
            <a:r>
              <a:rPr spc="-6" dirty="0">
                <a:cs typeface="Microsoft Sans Serif"/>
              </a:rPr>
              <a:t> </a:t>
            </a:r>
            <a:r>
              <a:rPr spc="61" dirty="0">
                <a:cs typeface="Microsoft Sans Serif"/>
              </a:rPr>
              <a:t>that </a:t>
            </a:r>
            <a:r>
              <a:rPr spc="-361" dirty="0">
                <a:cs typeface="Microsoft Sans Serif"/>
              </a:rPr>
              <a:t> </a:t>
            </a:r>
            <a:r>
              <a:rPr spc="69" dirty="0">
                <a:cs typeface="Microsoft Sans Serif"/>
              </a:rPr>
              <a:t>it</a:t>
            </a:r>
            <a:r>
              <a:rPr spc="-6" dirty="0">
                <a:cs typeface="Microsoft Sans Serif"/>
              </a:rPr>
              <a:t> </a:t>
            </a:r>
            <a:r>
              <a:rPr spc="6" dirty="0">
                <a:cs typeface="Microsoft Sans Serif"/>
              </a:rPr>
              <a:t>is:</a:t>
            </a:r>
            <a:endParaRPr dirty="0">
              <a:cs typeface="Microsoft Sans Serif"/>
            </a:endParaRPr>
          </a:p>
          <a:p>
            <a:pPr marL="1007712" lvl="1" indent="-162497">
              <a:spcBef>
                <a:spcPts val="870"/>
              </a:spcBef>
              <a:buFontTx/>
              <a:buChar char="-"/>
              <a:tabLst>
                <a:tab pos="1007712" algn="l"/>
                <a:tab pos="1008098" algn="l"/>
              </a:tabLst>
            </a:pPr>
            <a:r>
              <a:rPr spc="30" dirty="0">
                <a:cs typeface="Microsoft Sans Serif"/>
              </a:rPr>
              <a:t>relative</a:t>
            </a:r>
            <a:r>
              <a:rPr spc="-9" dirty="0">
                <a:cs typeface="Microsoft Sans Serif"/>
              </a:rPr>
              <a:t> </a:t>
            </a:r>
            <a:r>
              <a:rPr spc="36" dirty="0">
                <a:cs typeface="Microsoft Sans Serif"/>
              </a:rPr>
              <a:t>close</a:t>
            </a:r>
            <a:r>
              <a:rPr spc="-6" dirty="0">
                <a:cs typeface="Microsoft Sans Serif"/>
              </a:rPr>
              <a:t> </a:t>
            </a:r>
            <a:r>
              <a:rPr spc="85" dirty="0">
                <a:cs typeface="Microsoft Sans Serif"/>
              </a:rPr>
              <a:t>to</a:t>
            </a:r>
            <a:r>
              <a:rPr spc="-9" dirty="0">
                <a:cs typeface="Microsoft Sans Serif"/>
              </a:rPr>
              <a:t> </a:t>
            </a:r>
            <a:r>
              <a:rPr spc="24" dirty="0">
                <a:cs typeface="Microsoft Sans Serif"/>
              </a:rPr>
              <a:t>railway</a:t>
            </a:r>
            <a:r>
              <a:rPr spc="-6" dirty="0">
                <a:cs typeface="Microsoft Sans Serif"/>
              </a:rPr>
              <a:t> </a:t>
            </a:r>
            <a:r>
              <a:rPr spc="-33" dirty="0">
                <a:cs typeface="Microsoft Sans Serif"/>
              </a:rPr>
              <a:t>(15.23</a:t>
            </a:r>
            <a:r>
              <a:rPr spc="-9" dirty="0">
                <a:cs typeface="Microsoft Sans Serif"/>
              </a:rPr>
              <a:t> </a:t>
            </a:r>
            <a:r>
              <a:rPr spc="36" dirty="0">
                <a:cs typeface="Microsoft Sans Serif"/>
              </a:rPr>
              <a:t>km)</a:t>
            </a:r>
            <a:endParaRPr dirty="0">
              <a:cs typeface="Microsoft Sans Serif"/>
            </a:endParaRPr>
          </a:p>
          <a:p>
            <a:pPr marL="1007712" lvl="1" indent="-162497">
              <a:spcBef>
                <a:spcPts val="873"/>
              </a:spcBef>
              <a:buFontTx/>
              <a:buChar char="-"/>
              <a:tabLst>
                <a:tab pos="1007712" algn="l"/>
                <a:tab pos="1008098" algn="l"/>
              </a:tabLst>
            </a:pPr>
            <a:r>
              <a:rPr spc="30" dirty="0">
                <a:cs typeface="Microsoft Sans Serif"/>
              </a:rPr>
              <a:t>relative</a:t>
            </a:r>
            <a:r>
              <a:rPr spc="-9" dirty="0">
                <a:cs typeface="Microsoft Sans Serif"/>
              </a:rPr>
              <a:t> </a:t>
            </a:r>
            <a:r>
              <a:rPr spc="36" dirty="0">
                <a:cs typeface="Microsoft Sans Serif"/>
              </a:rPr>
              <a:t>close</a:t>
            </a:r>
            <a:r>
              <a:rPr spc="-6" dirty="0">
                <a:cs typeface="Microsoft Sans Serif"/>
              </a:rPr>
              <a:t> </a:t>
            </a:r>
            <a:r>
              <a:rPr spc="85" dirty="0">
                <a:cs typeface="Microsoft Sans Serif"/>
              </a:rPr>
              <a:t>to</a:t>
            </a:r>
            <a:r>
              <a:rPr spc="-9" dirty="0">
                <a:cs typeface="Microsoft Sans Serif"/>
              </a:rPr>
              <a:t> </a:t>
            </a:r>
            <a:r>
              <a:rPr spc="42" dirty="0">
                <a:cs typeface="Microsoft Sans Serif"/>
              </a:rPr>
              <a:t>highway</a:t>
            </a:r>
            <a:r>
              <a:rPr spc="-6" dirty="0">
                <a:cs typeface="Microsoft Sans Serif"/>
              </a:rPr>
              <a:t> </a:t>
            </a:r>
            <a:r>
              <a:rPr spc="21" dirty="0">
                <a:cs typeface="Microsoft Sans Serif"/>
              </a:rPr>
              <a:t>(20.28</a:t>
            </a:r>
            <a:r>
              <a:rPr spc="-6" dirty="0">
                <a:cs typeface="Microsoft Sans Serif"/>
              </a:rPr>
              <a:t> </a:t>
            </a:r>
            <a:r>
              <a:rPr spc="36" dirty="0">
                <a:cs typeface="Microsoft Sans Serif"/>
              </a:rPr>
              <a:t>km)</a:t>
            </a:r>
            <a:endParaRPr dirty="0">
              <a:cs typeface="Microsoft Sans Serif"/>
            </a:endParaRPr>
          </a:p>
          <a:p>
            <a:pPr marL="1007712" lvl="1" indent="-162497">
              <a:spcBef>
                <a:spcPts val="873"/>
              </a:spcBef>
              <a:buFontTx/>
              <a:buChar char="-"/>
              <a:tabLst>
                <a:tab pos="1007712" algn="l"/>
                <a:tab pos="1008098" algn="l"/>
              </a:tabLst>
            </a:pPr>
            <a:r>
              <a:rPr spc="30" dirty="0">
                <a:cs typeface="Microsoft Sans Serif"/>
              </a:rPr>
              <a:t>relative</a:t>
            </a:r>
            <a:r>
              <a:rPr spc="-9" dirty="0">
                <a:cs typeface="Microsoft Sans Serif"/>
              </a:rPr>
              <a:t> </a:t>
            </a:r>
            <a:r>
              <a:rPr spc="36" dirty="0">
                <a:cs typeface="Microsoft Sans Serif"/>
              </a:rPr>
              <a:t>close</a:t>
            </a:r>
            <a:r>
              <a:rPr spc="-9" dirty="0">
                <a:cs typeface="Microsoft Sans Serif"/>
              </a:rPr>
              <a:t> </a:t>
            </a:r>
            <a:r>
              <a:rPr spc="85" dirty="0">
                <a:cs typeface="Microsoft Sans Serif"/>
              </a:rPr>
              <a:t>to</a:t>
            </a:r>
            <a:r>
              <a:rPr spc="-9" dirty="0">
                <a:cs typeface="Microsoft Sans Serif"/>
              </a:rPr>
              <a:t> </a:t>
            </a:r>
            <a:r>
              <a:rPr spc="39" dirty="0">
                <a:cs typeface="Microsoft Sans Serif"/>
              </a:rPr>
              <a:t>coastline</a:t>
            </a:r>
            <a:r>
              <a:rPr spc="-6" dirty="0">
                <a:cs typeface="Microsoft Sans Serif"/>
              </a:rPr>
              <a:t> </a:t>
            </a:r>
            <a:r>
              <a:rPr spc="-15" dirty="0">
                <a:cs typeface="Microsoft Sans Serif"/>
              </a:rPr>
              <a:t>(14.99</a:t>
            </a:r>
            <a:r>
              <a:rPr spc="-9" dirty="0">
                <a:cs typeface="Microsoft Sans Serif"/>
              </a:rPr>
              <a:t> </a:t>
            </a:r>
            <a:r>
              <a:rPr spc="36" dirty="0">
                <a:cs typeface="Microsoft Sans Serif"/>
              </a:rPr>
              <a:t>km)</a:t>
            </a:r>
            <a:endParaRPr dirty="0">
              <a:cs typeface="Microsoft Sans Serif"/>
            </a:endParaRPr>
          </a:p>
          <a:p>
            <a:pPr marL="728156" marR="438203" indent="-162112">
              <a:lnSpc>
                <a:spcPct val="110500"/>
              </a:lnSpc>
              <a:spcBef>
                <a:spcPts val="694"/>
              </a:spcBef>
              <a:buFontTx/>
              <a:buChar char="•"/>
              <a:tabLst>
                <a:tab pos="728156" algn="l"/>
                <a:tab pos="728541" algn="l"/>
              </a:tabLst>
            </a:pPr>
            <a:r>
              <a:rPr spc="18" dirty="0">
                <a:cs typeface="Microsoft Sans Serif"/>
              </a:rPr>
              <a:t>Also</a:t>
            </a:r>
            <a:r>
              <a:rPr spc="-9" dirty="0">
                <a:cs typeface="Microsoft Sans Serif"/>
              </a:rPr>
              <a:t> </a:t>
            </a:r>
            <a:r>
              <a:rPr spc="58" dirty="0">
                <a:cs typeface="Microsoft Sans Serif"/>
              </a:rPr>
              <a:t>the</a:t>
            </a:r>
            <a:r>
              <a:rPr spc="-6" dirty="0">
                <a:cs typeface="Microsoft Sans Serif"/>
              </a:rPr>
              <a:t> </a:t>
            </a:r>
            <a:r>
              <a:rPr spc="45" dirty="0">
                <a:cs typeface="Microsoft Sans Serif"/>
              </a:rPr>
              <a:t>launch</a:t>
            </a:r>
            <a:r>
              <a:rPr spc="-6" dirty="0">
                <a:cs typeface="Microsoft Sans Serif"/>
              </a:rPr>
              <a:t> </a:t>
            </a:r>
            <a:r>
              <a:rPr spc="30" dirty="0">
                <a:cs typeface="Microsoft Sans Serif"/>
              </a:rPr>
              <a:t>site</a:t>
            </a:r>
            <a:r>
              <a:rPr spc="-6" dirty="0">
                <a:cs typeface="Microsoft Sans Serif"/>
              </a:rPr>
              <a:t> </a:t>
            </a:r>
            <a:r>
              <a:rPr spc="-55" dirty="0">
                <a:cs typeface="Microsoft Sans Serif"/>
              </a:rPr>
              <a:t>KSC</a:t>
            </a:r>
            <a:r>
              <a:rPr spc="-6" dirty="0">
                <a:cs typeface="Microsoft Sans Serif"/>
              </a:rPr>
              <a:t> </a:t>
            </a:r>
            <a:r>
              <a:rPr spc="9" dirty="0">
                <a:cs typeface="Microsoft Sans Serif"/>
              </a:rPr>
              <a:t>LC-39A</a:t>
            </a:r>
            <a:r>
              <a:rPr spc="-6" dirty="0">
                <a:cs typeface="Microsoft Sans Serif"/>
              </a:rPr>
              <a:t> </a:t>
            </a:r>
            <a:r>
              <a:rPr spc="3" dirty="0">
                <a:cs typeface="Microsoft Sans Serif"/>
              </a:rPr>
              <a:t>is </a:t>
            </a:r>
            <a:r>
              <a:rPr spc="-361" dirty="0">
                <a:cs typeface="Microsoft Sans Serif"/>
              </a:rPr>
              <a:t> </a:t>
            </a:r>
            <a:r>
              <a:rPr spc="30" dirty="0">
                <a:cs typeface="Microsoft Sans Serif"/>
              </a:rPr>
              <a:t>relative </a:t>
            </a:r>
            <a:r>
              <a:rPr spc="36" dirty="0">
                <a:cs typeface="Microsoft Sans Serif"/>
              </a:rPr>
              <a:t>close </a:t>
            </a:r>
            <a:r>
              <a:rPr spc="85" dirty="0">
                <a:cs typeface="Microsoft Sans Serif"/>
              </a:rPr>
              <a:t>to </a:t>
            </a:r>
            <a:r>
              <a:rPr spc="36" dirty="0">
                <a:cs typeface="Microsoft Sans Serif"/>
              </a:rPr>
              <a:t>its closest </a:t>
            </a:r>
            <a:r>
              <a:rPr spc="67" dirty="0">
                <a:cs typeface="Microsoft Sans Serif"/>
              </a:rPr>
              <a:t>city </a:t>
            </a:r>
            <a:r>
              <a:rPr spc="69" dirty="0">
                <a:cs typeface="Microsoft Sans Serif"/>
              </a:rPr>
              <a:t> </a:t>
            </a:r>
            <a:r>
              <a:rPr spc="24" dirty="0">
                <a:cs typeface="Microsoft Sans Serif"/>
              </a:rPr>
              <a:t>Titusville</a:t>
            </a:r>
            <a:r>
              <a:rPr spc="-6" dirty="0">
                <a:cs typeface="Microsoft Sans Serif"/>
              </a:rPr>
              <a:t> </a:t>
            </a:r>
            <a:r>
              <a:rPr spc="-27" dirty="0">
                <a:cs typeface="Microsoft Sans Serif"/>
              </a:rPr>
              <a:t>(16.32</a:t>
            </a:r>
            <a:r>
              <a:rPr spc="-6" dirty="0">
                <a:cs typeface="Microsoft Sans Serif"/>
              </a:rPr>
              <a:t> </a:t>
            </a:r>
            <a:r>
              <a:rPr spc="27" dirty="0">
                <a:cs typeface="Microsoft Sans Serif"/>
              </a:rPr>
              <a:t>km).</a:t>
            </a:r>
            <a:endParaRPr dirty="0">
              <a:cs typeface="Microsoft Sans Serif"/>
            </a:endParaRPr>
          </a:p>
          <a:p>
            <a:pPr marL="728156" marR="262228" indent="-162112">
              <a:lnSpc>
                <a:spcPct val="110500"/>
              </a:lnSpc>
              <a:spcBef>
                <a:spcPts val="697"/>
              </a:spcBef>
              <a:buFontTx/>
              <a:buChar char="•"/>
              <a:tabLst>
                <a:tab pos="728156" algn="l"/>
                <a:tab pos="728541" algn="l"/>
              </a:tabLst>
            </a:pPr>
            <a:r>
              <a:rPr spc="6" dirty="0">
                <a:cs typeface="Microsoft Sans Serif"/>
              </a:rPr>
              <a:t>Failed</a:t>
            </a:r>
            <a:r>
              <a:rPr spc="-9" dirty="0">
                <a:cs typeface="Microsoft Sans Serif"/>
              </a:rPr>
              <a:t> </a:t>
            </a:r>
            <a:r>
              <a:rPr spc="52" dirty="0">
                <a:cs typeface="Microsoft Sans Serif"/>
              </a:rPr>
              <a:t>rocket</a:t>
            </a:r>
            <a:r>
              <a:rPr spc="-6" dirty="0">
                <a:cs typeface="Microsoft Sans Serif"/>
              </a:rPr>
              <a:t> </a:t>
            </a:r>
            <a:r>
              <a:rPr spc="73" dirty="0">
                <a:cs typeface="Microsoft Sans Serif"/>
              </a:rPr>
              <a:t>with</a:t>
            </a:r>
            <a:r>
              <a:rPr spc="-6" dirty="0">
                <a:cs typeface="Microsoft Sans Serif"/>
              </a:rPr>
              <a:t> </a:t>
            </a:r>
            <a:r>
              <a:rPr spc="36" dirty="0">
                <a:cs typeface="Microsoft Sans Serif"/>
              </a:rPr>
              <a:t>its</a:t>
            </a:r>
            <a:r>
              <a:rPr spc="-9" dirty="0">
                <a:cs typeface="Microsoft Sans Serif"/>
              </a:rPr>
              <a:t> </a:t>
            </a:r>
            <a:r>
              <a:rPr spc="61" dirty="0">
                <a:cs typeface="Microsoft Sans Serif"/>
              </a:rPr>
              <a:t>high</a:t>
            </a:r>
            <a:r>
              <a:rPr spc="-6" dirty="0">
                <a:cs typeface="Microsoft Sans Serif"/>
              </a:rPr>
              <a:t> </a:t>
            </a:r>
            <a:r>
              <a:rPr spc="36" dirty="0">
                <a:cs typeface="Microsoft Sans Serif"/>
              </a:rPr>
              <a:t>speed</a:t>
            </a:r>
            <a:r>
              <a:rPr spc="-6" dirty="0">
                <a:cs typeface="Microsoft Sans Serif"/>
              </a:rPr>
              <a:t> </a:t>
            </a:r>
            <a:r>
              <a:rPr spc="42" dirty="0">
                <a:cs typeface="Microsoft Sans Serif"/>
              </a:rPr>
              <a:t>can </a:t>
            </a:r>
            <a:r>
              <a:rPr spc="-361" dirty="0">
                <a:cs typeface="Microsoft Sans Serif"/>
              </a:rPr>
              <a:t> </a:t>
            </a:r>
            <a:r>
              <a:rPr spc="45" dirty="0">
                <a:cs typeface="Microsoft Sans Serif"/>
              </a:rPr>
              <a:t>cover </a:t>
            </a:r>
            <a:r>
              <a:rPr spc="36" dirty="0">
                <a:cs typeface="Microsoft Sans Serif"/>
              </a:rPr>
              <a:t>distances </a:t>
            </a:r>
            <a:r>
              <a:rPr spc="18" dirty="0">
                <a:cs typeface="Microsoft Sans Serif"/>
              </a:rPr>
              <a:t>like </a:t>
            </a:r>
            <a:r>
              <a:rPr spc="-9" dirty="0">
                <a:cs typeface="Microsoft Sans Serif"/>
              </a:rPr>
              <a:t>15-20 </a:t>
            </a:r>
            <a:r>
              <a:rPr spc="61" dirty="0">
                <a:cs typeface="Microsoft Sans Serif"/>
              </a:rPr>
              <a:t>km </a:t>
            </a:r>
            <a:r>
              <a:rPr spc="45" dirty="0">
                <a:cs typeface="Microsoft Sans Serif"/>
              </a:rPr>
              <a:t>in </a:t>
            </a:r>
            <a:r>
              <a:rPr spc="52" dirty="0">
                <a:cs typeface="Microsoft Sans Serif"/>
              </a:rPr>
              <a:t>few </a:t>
            </a:r>
            <a:r>
              <a:rPr spc="-364" dirty="0">
                <a:cs typeface="Microsoft Sans Serif"/>
              </a:rPr>
              <a:t> </a:t>
            </a:r>
            <a:r>
              <a:rPr spc="33" dirty="0">
                <a:cs typeface="Microsoft Sans Serif"/>
              </a:rPr>
              <a:t>seconds. </a:t>
            </a:r>
            <a:r>
              <a:rPr spc="52" dirty="0">
                <a:cs typeface="Microsoft Sans Serif"/>
              </a:rPr>
              <a:t>It </a:t>
            </a:r>
            <a:r>
              <a:rPr spc="67" dirty="0">
                <a:cs typeface="Microsoft Sans Serif"/>
              </a:rPr>
              <a:t>could </a:t>
            </a:r>
            <a:r>
              <a:rPr spc="55" dirty="0">
                <a:cs typeface="Microsoft Sans Serif"/>
              </a:rPr>
              <a:t>be </a:t>
            </a:r>
            <a:r>
              <a:rPr spc="52" dirty="0">
                <a:cs typeface="Microsoft Sans Serif"/>
              </a:rPr>
              <a:t>potentially </a:t>
            </a:r>
            <a:r>
              <a:rPr spc="55" dirty="0">
                <a:cs typeface="Microsoft Sans Serif"/>
              </a:rPr>
              <a:t> </a:t>
            </a:r>
            <a:r>
              <a:rPr spc="39" dirty="0">
                <a:cs typeface="Microsoft Sans Serif"/>
              </a:rPr>
              <a:t>dangerous</a:t>
            </a:r>
            <a:r>
              <a:rPr spc="-6" dirty="0">
                <a:cs typeface="Microsoft Sans Serif"/>
              </a:rPr>
              <a:t> </a:t>
            </a:r>
            <a:r>
              <a:rPr spc="85" dirty="0">
                <a:cs typeface="Microsoft Sans Serif"/>
              </a:rPr>
              <a:t>to</a:t>
            </a:r>
            <a:r>
              <a:rPr spc="-3" dirty="0">
                <a:cs typeface="Microsoft Sans Serif"/>
              </a:rPr>
              <a:t> </a:t>
            </a:r>
            <a:r>
              <a:rPr spc="58" dirty="0">
                <a:cs typeface="Microsoft Sans Serif"/>
              </a:rPr>
              <a:t>populated</a:t>
            </a:r>
            <a:r>
              <a:rPr spc="-6" dirty="0">
                <a:cs typeface="Microsoft Sans Serif"/>
              </a:rPr>
              <a:t> </a:t>
            </a:r>
            <a:r>
              <a:rPr spc="-3" dirty="0">
                <a:cs typeface="Microsoft Sans Serif"/>
              </a:rPr>
              <a:t>areas.</a:t>
            </a:r>
            <a:endParaRPr dirty="0">
              <a:cs typeface="Microsoft Sans Serif"/>
            </a:endParaRPr>
          </a:p>
        </p:txBody>
      </p:sp>
      <p:pic>
        <p:nvPicPr>
          <p:cNvPr id="7" name="object 4"/>
          <p:cNvPicPr/>
          <p:nvPr/>
        </p:nvPicPr>
        <p:blipFill>
          <a:blip r:embed="rId3" cstate="print"/>
          <a:stretch>
            <a:fillRect/>
          </a:stretch>
        </p:blipFill>
        <p:spPr>
          <a:xfrm>
            <a:off x="5134600" y="1575579"/>
            <a:ext cx="6224877" cy="406371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p:cNvSpPr txBox="1"/>
          <p:nvPr/>
        </p:nvSpPr>
        <p:spPr>
          <a:xfrm>
            <a:off x="828068" y="1747520"/>
            <a:ext cx="9799292" cy="4093428"/>
          </a:xfrm>
          <a:prstGeom prst="rect">
            <a:avLst/>
          </a:prstGeom>
          <a:noFill/>
        </p:spPr>
        <p:txBody>
          <a:bodyPr wrap="square" rtlCol="0">
            <a:spAutoFit/>
          </a:bodyPr>
          <a:lstStyle/>
          <a:p>
            <a:r>
              <a:rPr lang="en-US" sz="2200" dirty="0">
                <a:solidFill>
                  <a:schemeClr val="accent3">
                    <a:lumMod val="25000"/>
                  </a:schemeClr>
                </a:solidFill>
                <a:latin typeface="Abadi" panose="020B0604020104020204" pitchFamily="34" charset="0"/>
              </a:rPr>
              <a:t>Project background and context </a:t>
            </a:r>
            <a:endParaRPr lang="en-US" sz="2200" dirty="0">
              <a:solidFill>
                <a:schemeClr val="accent3">
                  <a:lumMod val="25000"/>
                </a:schemeClr>
              </a:solidFill>
              <a:latin typeface="Abadi" panose="020B0604020104020204" pitchFamily="34" charset="0"/>
            </a:endParaRPr>
          </a:p>
          <a:p>
            <a:r>
              <a:rPr lang="en-US" dirty="0" smtClean="0"/>
              <a:t>SpaceX </a:t>
            </a:r>
            <a:r>
              <a:rPr lang="en-US" dirty="0"/>
              <a:t>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 </a:t>
            </a:r>
            <a:endParaRPr lang="en-US" dirty="0" smtClean="0"/>
          </a:p>
          <a:p>
            <a:endParaRPr lang="en-US" dirty="0" smtClean="0"/>
          </a:p>
          <a:p>
            <a:endParaRPr lang="en-US" dirty="0"/>
          </a:p>
          <a:p>
            <a:r>
              <a:rPr lang="en-US" sz="2200" dirty="0">
                <a:solidFill>
                  <a:schemeClr val="accent3">
                    <a:lumMod val="25000"/>
                  </a:schemeClr>
                </a:solidFill>
                <a:latin typeface="Abadi" panose="020B0604020104020204" pitchFamily="34" charset="0"/>
              </a:rPr>
              <a:t>Questions </a:t>
            </a:r>
            <a:r>
              <a:rPr lang="en-US" sz="2200" dirty="0">
                <a:solidFill>
                  <a:schemeClr val="accent3">
                    <a:lumMod val="25000"/>
                  </a:schemeClr>
                </a:solidFill>
                <a:latin typeface="Abadi" panose="020B0604020104020204" pitchFamily="34" charset="0"/>
              </a:rPr>
              <a:t>to be answered </a:t>
            </a:r>
            <a:endParaRPr lang="en-US" sz="2200" dirty="0">
              <a:solidFill>
                <a:schemeClr val="accent3">
                  <a:lumMod val="25000"/>
                </a:schemeClr>
              </a:solidFill>
              <a:latin typeface="Abadi" panose="020B0604020104020204" pitchFamily="34" charset="0"/>
            </a:endParaRPr>
          </a:p>
          <a:p>
            <a:pPr marL="342900" indent="-342900">
              <a:buFont typeface="Wingdings" panose="05000000000000000000" pitchFamily="2" charset="2"/>
              <a:buChar char="Ø"/>
            </a:pPr>
            <a:r>
              <a:rPr lang="en-US" dirty="0" smtClean="0"/>
              <a:t>How </a:t>
            </a:r>
            <a:r>
              <a:rPr lang="en-US" dirty="0"/>
              <a:t>do variables such as payload mass, launch site, number of flights, and orbits affect the success of the first stage landing? </a:t>
            </a:r>
            <a:endParaRPr lang="en-US" dirty="0" smtClean="0"/>
          </a:p>
          <a:p>
            <a:pPr marL="342900" indent="-342900">
              <a:buFont typeface="Wingdings" panose="05000000000000000000" pitchFamily="2" charset="2"/>
              <a:buChar char="Ø"/>
            </a:pPr>
            <a:r>
              <a:rPr lang="en-US" dirty="0" smtClean="0"/>
              <a:t>Does </a:t>
            </a:r>
            <a:r>
              <a:rPr lang="en-US" dirty="0"/>
              <a:t>the rate of successful landings increase over the years? </a:t>
            </a:r>
            <a:endParaRPr lang="en-US" dirty="0" smtClean="0"/>
          </a:p>
          <a:p>
            <a:pPr marL="342900" indent="-342900">
              <a:buFont typeface="Wingdings" panose="05000000000000000000" pitchFamily="2" charset="2"/>
              <a:buChar char="Ø"/>
            </a:pPr>
            <a:r>
              <a:rPr lang="en-US" dirty="0" smtClean="0"/>
              <a:t>What </a:t>
            </a:r>
            <a:r>
              <a:rPr lang="en-US" dirty="0"/>
              <a:t>is the best algorithm that can be used for binary classification in this case?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endParaRPr lang="en-US" dirty="0">
              <a:solidFill>
                <a:srgbClr val="0B49CB"/>
              </a:solidFill>
              <a:latin typeface="Abadi"/>
            </a:endParaRPr>
          </a:p>
        </p:txBody>
      </p:sp>
      <p:sp>
        <p:nvSpPr>
          <p:cNvPr id="6" name="object 3"/>
          <p:cNvSpPr txBox="1"/>
          <p:nvPr/>
        </p:nvSpPr>
        <p:spPr>
          <a:xfrm>
            <a:off x="716575" y="4946228"/>
            <a:ext cx="9624689" cy="1248203"/>
          </a:xfrm>
          <a:prstGeom prst="rect">
            <a:avLst/>
          </a:prstGeom>
        </p:spPr>
        <p:txBody>
          <a:bodyPr vert="horz" wrap="square" lIns="0" tIns="190222" rIns="0" bIns="0" rtlCol="0">
            <a:spAutoFit/>
          </a:bodyPr>
          <a:lstStyle/>
          <a:p>
            <a:pPr marL="7701">
              <a:spcBef>
                <a:spcPts val="1498"/>
              </a:spcBef>
            </a:pPr>
            <a:r>
              <a:rPr sz="2200" b="1" dirty="0">
                <a:solidFill>
                  <a:schemeClr val="accent3">
                    <a:lumMod val="25000"/>
                  </a:schemeClr>
                </a:solidFill>
                <a:latin typeface="Abadi"/>
              </a:rPr>
              <a:t>Explanation:</a:t>
            </a:r>
          </a:p>
          <a:p>
            <a:pPr marL="806709" marR="3081" indent="-240280">
              <a:lnSpc>
                <a:spcPct val="109100"/>
              </a:lnSpc>
              <a:spcBef>
                <a:spcPts val="1043"/>
              </a:spcBef>
              <a:buFontTx/>
              <a:buChar char="•"/>
              <a:tabLst>
                <a:tab pos="806324" algn="l"/>
                <a:tab pos="807094" algn="l"/>
              </a:tabLst>
            </a:pPr>
            <a:r>
              <a:rPr spc="3" dirty="0">
                <a:cs typeface="Microsoft Sans Serif"/>
              </a:rPr>
              <a:t>The</a:t>
            </a:r>
            <a:r>
              <a:rPr spc="-3" dirty="0">
                <a:cs typeface="Microsoft Sans Serif"/>
              </a:rPr>
              <a:t> </a:t>
            </a:r>
            <a:r>
              <a:rPr spc="91" dirty="0">
                <a:cs typeface="Microsoft Sans Serif"/>
              </a:rPr>
              <a:t>chart</a:t>
            </a:r>
            <a:r>
              <a:rPr dirty="0">
                <a:cs typeface="Microsoft Sans Serif"/>
              </a:rPr>
              <a:t> </a:t>
            </a:r>
            <a:r>
              <a:rPr spc="58" dirty="0">
                <a:cs typeface="Microsoft Sans Serif"/>
              </a:rPr>
              <a:t>clearly</a:t>
            </a:r>
            <a:r>
              <a:rPr dirty="0">
                <a:cs typeface="Microsoft Sans Serif"/>
              </a:rPr>
              <a:t> </a:t>
            </a:r>
            <a:r>
              <a:rPr spc="45" dirty="0">
                <a:cs typeface="Microsoft Sans Serif"/>
              </a:rPr>
              <a:t>shows</a:t>
            </a:r>
            <a:r>
              <a:rPr dirty="0">
                <a:cs typeface="Microsoft Sans Serif"/>
              </a:rPr>
              <a:t> </a:t>
            </a:r>
            <a:r>
              <a:rPr spc="91" dirty="0">
                <a:cs typeface="Microsoft Sans Serif"/>
              </a:rPr>
              <a:t>that</a:t>
            </a:r>
            <a:r>
              <a:rPr dirty="0">
                <a:cs typeface="Microsoft Sans Serif"/>
              </a:rPr>
              <a:t> </a:t>
            </a:r>
            <a:r>
              <a:rPr spc="112" dirty="0">
                <a:cs typeface="Microsoft Sans Serif"/>
              </a:rPr>
              <a:t>from</a:t>
            </a:r>
            <a:r>
              <a:rPr spc="-3" dirty="0">
                <a:cs typeface="Microsoft Sans Serif"/>
              </a:rPr>
              <a:t> </a:t>
            </a:r>
            <a:r>
              <a:rPr spc="27" dirty="0">
                <a:cs typeface="Microsoft Sans Serif"/>
              </a:rPr>
              <a:t>all</a:t>
            </a:r>
            <a:r>
              <a:rPr dirty="0">
                <a:cs typeface="Microsoft Sans Serif"/>
              </a:rPr>
              <a:t> </a:t>
            </a:r>
            <a:r>
              <a:rPr spc="91" dirty="0">
                <a:cs typeface="Microsoft Sans Serif"/>
              </a:rPr>
              <a:t>the</a:t>
            </a:r>
            <a:r>
              <a:rPr dirty="0">
                <a:cs typeface="Microsoft Sans Serif"/>
              </a:rPr>
              <a:t> </a:t>
            </a:r>
            <a:r>
              <a:rPr spc="27" dirty="0">
                <a:cs typeface="Microsoft Sans Serif"/>
              </a:rPr>
              <a:t>sites,</a:t>
            </a:r>
            <a:r>
              <a:rPr dirty="0">
                <a:cs typeface="Microsoft Sans Serif"/>
              </a:rPr>
              <a:t> </a:t>
            </a:r>
            <a:r>
              <a:rPr spc="-76" dirty="0">
                <a:cs typeface="Microsoft Sans Serif"/>
              </a:rPr>
              <a:t>KSC</a:t>
            </a:r>
            <a:r>
              <a:rPr dirty="0">
                <a:cs typeface="Microsoft Sans Serif"/>
              </a:rPr>
              <a:t> </a:t>
            </a:r>
            <a:r>
              <a:rPr spc="18" dirty="0">
                <a:cs typeface="Microsoft Sans Serif"/>
              </a:rPr>
              <a:t>LC-39A</a:t>
            </a:r>
            <a:r>
              <a:rPr spc="-3" dirty="0">
                <a:cs typeface="Microsoft Sans Serif"/>
              </a:rPr>
              <a:t> </a:t>
            </a:r>
            <a:r>
              <a:rPr spc="3" dirty="0">
                <a:cs typeface="Microsoft Sans Serif"/>
              </a:rPr>
              <a:t>has</a:t>
            </a:r>
            <a:r>
              <a:rPr dirty="0">
                <a:cs typeface="Microsoft Sans Serif"/>
              </a:rPr>
              <a:t> </a:t>
            </a:r>
            <a:r>
              <a:rPr spc="91" dirty="0">
                <a:cs typeface="Microsoft Sans Serif"/>
              </a:rPr>
              <a:t>the</a:t>
            </a:r>
            <a:r>
              <a:rPr dirty="0">
                <a:cs typeface="Microsoft Sans Serif"/>
              </a:rPr>
              <a:t> </a:t>
            </a:r>
            <a:r>
              <a:rPr spc="94" dirty="0">
                <a:cs typeface="Microsoft Sans Serif"/>
              </a:rPr>
              <a:t>most </a:t>
            </a:r>
            <a:r>
              <a:rPr spc="-540" dirty="0">
                <a:cs typeface="Microsoft Sans Serif"/>
              </a:rPr>
              <a:t> </a:t>
            </a:r>
            <a:r>
              <a:rPr spc="55" dirty="0">
                <a:cs typeface="Microsoft Sans Serif"/>
              </a:rPr>
              <a:t>successful</a:t>
            </a:r>
            <a:r>
              <a:rPr spc="-6" dirty="0">
                <a:cs typeface="Microsoft Sans Serif"/>
              </a:rPr>
              <a:t> </a:t>
            </a:r>
            <a:r>
              <a:rPr spc="45" dirty="0">
                <a:cs typeface="Microsoft Sans Serif"/>
              </a:rPr>
              <a:t>launches.</a:t>
            </a:r>
            <a:endParaRPr dirty="0">
              <a:cs typeface="Microsoft Sans Serif"/>
            </a:endParaRPr>
          </a:p>
        </p:txBody>
      </p:sp>
      <p:pic>
        <p:nvPicPr>
          <p:cNvPr id="7" name="object 4"/>
          <p:cNvPicPr/>
          <p:nvPr/>
        </p:nvPicPr>
        <p:blipFill>
          <a:blip r:embed="rId3" cstate="print"/>
          <a:stretch>
            <a:fillRect/>
          </a:stretch>
        </p:blipFill>
        <p:spPr>
          <a:xfrm>
            <a:off x="698879" y="1523893"/>
            <a:ext cx="10794242" cy="3411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endParaRPr lang="en-US" dirty="0">
              <a:solidFill>
                <a:srgbClr val="0B49CB"/>
              </a:solidFill>
              <a:latin typeface="Abadi"/>
            </a:endParaRPr>
          </a:p>
        </p:txBody>
      </p:sp>
      <p:sp>
        <p:nvSpPr>
          <p:cNvPr id="6" name="object 3"/>
          <p:cNvSpPr txBox="1"/>
          <p:nvPr/>
        </p:nvSpPr>
        <p:spPr>
          <a:xfrm>
            <a:off x="716575" y="4946228"/>
            <a:ext cx="10546919" cy="1262757"/>
          </a:xfrm>
          <a:prstGeom prst="rect">
            <a:avLst/>
          </a:prstGeom>
        </p:spPr>
        <p:txBody>
          <a:bodyPr vert="horz" wrap="square" lIns="0" tIns="190222" rIns="0" bIns="0" rtlCol="0">
            <a:spAutoFit/>
          </a:bodyPr>
          <a:lstStyle/>
          <a:p>
            <a:pPr marL="7701">
              <a:spcBef>
                <a:spcPts val="1498"/>
              </a:spcBef>
            </a:pPr>
            <a:r>
              <a:rPr sz="2200" b="1" dirty="0">
                <a:solidFill>
                  <a:schemeClr val="accent3">
                    <a:lumMod val="25000"/>
                  </a:schemeClr>
                </a:solidFill>
                <a:latin typeface="Abadi"/>
              </a:rPr>
              <a:t>Explanation:</a:t>
            </a:r>
          </a:p>
          <a:p>
            <a:pPr marL="806709" marR="3081" indent="-240280">
              <a:lnSpc>
                <a:spcPct val="109100"/>
              </a:lnSpc>
              <a:spcBef>
                <a:spcPts val="1043"/>
              </a:spcBef>
              <a:buFontTx/>
              <a:buChar char="•"/>
              <a:tabLst>
                <a:tab pos="806324" algn="l"/>
                <a:tab pos="807094" algn="l"/>
              </a:tabLst>
            </a:pPr>
            <a:r>
              <a:rPr spc="-76" dirty="0">
                <a:cs typeface="Microsoft Sans Serif"/>
              </a:rPr>
              <a:t>KSC</a:t>
            </a:r>
            <a:r>
              <a:rPr spc="-3" dirty="0">
                <a:cs typeface="Microsoft Sans Serif"/>
              </a:rPr>
              <a:t> </a:t>
            </a:r>
            <a:r>
              <a:rPr spc="18" dirty="0">
                <a:cs typeface="Microsoft Sans Serif"/>
              </a:rPr>
              <a:t>LC-39A</a:t>
            </a:r>
            <a:r>
              <a:rPr spc="-3" dirty="0">
                <a:cs typeface="Microsoft Sans Serif"/>
              </a:rPr>
              <a:t> </a:t>
            </a:r>
            <a:r>
              <a:rPr spc="3" dirty="0">
                <a:cs typeface="Microsoft Sans Serif"/>
              </a:rPr>
              <a:t>has</a:t>
            </a:r>
            <a:r>
              <a:rPr dirty="0">
                <a:cs typeface="Microsoft Sans Serif"/>
              </a:rPr>
              <a:t> </a:t>
            </a:r>
            <a:r>
              <a:rPr spc="91" dirty="0">
                <a:cs typeface="Microsoft Sans Serif"/>
              </a:rPr>
              <a:t>the</a:t>
            </a:r>
            <a:r>
              <a:rPr spc="-3" dirty="0">
                <a:cs typeface="Microsoft Sans Serif"/>
              </a:rPr>
              <a:t> </a:t>
            </a:r>
            <a:r>
              <a:rPr spc="76" dirty="0">
                <a:cs typeface="Microsoft Sans Serif"/>
              </a:rPr>
              <a:t>highest</a:t>
            </a:r>
            <a:r>
              <a:rPr dirty="0">
                <a:cs typeface="Microsoft Sans Serif"/>
              </a:rPr>
              <a:t> </a:t>
            </a:r>
            <a:r>
              <a:rPr spc="69" dirty="0">
                <a:cs typeface="Microsoft Sans Serif"/>
              </a:rPr>
              <a:t>launch</a:t>
            </a:r>
            <a:r>
              <a:rPr spc="-3" dirty="0">
                <a:cs typeface="Microsoft Sans Serif"/>
              </a:rPr>
              <a:t> </a:t>
            </a:r>
            <a:r>
              <a:rPr spc="39" dirty="0">
                <a:cs typeface="Microsoft Sans Serif"/>
              </a:rPr>
              <a:t>success</a:t>
            </a:r>
            <a:r>
              <a:rPr dirty="0">
                <a:cs typeface="Microsoft Sans Serif"/>
              </a:rPr>
              <a:t> </a:t>
            </a:r>
            <a:r>
              <a:rPr spc="58" dirty="0">
                <a:cs typeface="Microsoft Sans Serif"/>
              </a:rPr>
              <a:t>rate</a:t>
            </a:r>
            <a:r>
              <a:rPr spc="-3" dirty="0">
                <a:cs typeface="Microsoft Sans Serif"/>
              </a:rPr>
              <a:t> </a:t>
            </a:r>
            <a:r>
              <a:rPr spc="-30" dirty="0">
                <a:cs typeface="Microsoft Sans Serif"/>
              </a:rPr>
              <a:t>(76.9%)</a:t>
            </a:r>
            <a:r>
              <a:rPr spc="-3" dirty="0">
                <a:cs typeface="Microsoft Sans Serif"/>
              </a:rPr>
              <a:t> </a:t>
            </a:r>
            <a:r>
              <a:rPr spc="112" dirty="0">
                <a:cs typeface="Microsoft Sans Serif"/>
              </a:rPr>
              <a:t>with</a:t>
            </a:r>
            <a:r>
              <a:rPr dirty="0">
                <a:cs typeface="Microsoft Sans Serif"/>
              </a:rPr>
              <a:t> </a:t>
            </a:r>
            <a:r>
              <a:rPr spc="-33" dirty="0">
                <a:cs typeface="Microsoft Sans Serif"/>
              </a:rPr>
              <a:t>10</a:t>
            </a:r>
            <a:r>
              <a:rPr spc="-3" dirty="0">
                <a:cs typeface="Microsoft Sans Serif"/>
              </a:rPr>
              <a:t> </a:t>
            </a:r>
            <a:r>
              <a:rPr spc="55" dirty="0">
                <a:cs typeface="Microsoft Sans Serif"/>
              </a:rPr>
              <a:t>successful</a:t>
            </a:r>
            <a:r>
              <a:rPr dirty="0">
                <a:cs typeface="Microsoft Sans Serif"/>
              </a:rPr>
              <a:t> </a:t>
            </a:r>
            <a:r>
              <a:rPr spc="67" dirty="0">
                <a:cs typeface="Microsoft Sans Serif"/>
              </a:rPr>
              <a:t>and </a:t>
            </a:r>
            <a:r>
              <a:rPr spc="-540" dirty="0">
                <a:cs typeface="Microsoft Sans Serif"/>
              </a:rPr>
              <a:t> </a:t>
            </a:r>
            <a:r>
              <a:rPr spc="76" dirty="0">
                <a:cs typeface="Microsoft Sans Serif"/>
              </a:rPr>
              <a:t>only</a:t>
            </a:r>
            <a:r>
              <a:rPr spc="-6" dirty="0">
                <a:cs typeface="Microsoft Sans Serif"/>
              </a:rPr>
              <a:t> </a:t>
            </a:r>
            <a:r>
              <a:rPr spc="97" dirty="0">
                <a:cs typeface="Microsoft Sans Serif"/>
              </a:rPr>
              <a:t>3</a:t>
            </a:r>
            <a:r>
              <a:rPr spc="-3" dirty="0">
                <a:cs typeface="Microsoft Sans Serif"/>
              </a:rPr>
              <a:t> </a:t>
            </a:r>
            <a:r>
              <a:rPr spc="61" dirty="0">
                <a:cs typeface="Microsoft Sans Serif"/>
              </a:rPr>
              <a:t>failed</a:t>
            </a:r>
            <a:r>
              <a:rPr spc="-3" dirty="0">
                <a:cs typeface="Microsoft Sans Serif"/>
              </a:rPr>
              <a:t> </a:t>
            </a:r>
            <a:r>
              <a:rPr spc="58" dirty="0">
                <a:cs typeface="Microsoft Sans Serif"/>
              </a:rPr>
              <a:t>landings.</a:t>
            </a:r>
            <a:endParaRPr dirty="0">
              <a:cs typeface="Microsoft Sans Serif"/>
            </a:endParaRPr>
          </a:p>
        </p:txBody>
      </p:sp>
      <p:pic>
        <p:nvPicPr>
          <p:cNvPr id="7" name="object 4"/>
          <p:cNvPicPr/>
          <p:nvPr/>
        </p:nvPicPr>
        <p:blipFill>
          <a:blip r:embed="rId3" cstate="print"/>
          <a:stretch>
            <a:fillRect/>
          </a:stretch>
        </p:blipFill>
        <p:spPr>
          <a:xfrm>
            <a:off x="698879" y="1523893"/>
            <a:ext cx="10794242" cy="341110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endParaRPr lang="en-US" dirty="0">
              <a:solidFill>
                <a:srgbClr val="0B49CB"/>
              </a:solidFill>
              <a:latin typeface="Abadi"/>
            </a:endParaRPr>
          </a:p>
        </p:txBody>
      </p:sp>
      <p:sp>
        <p:nvSpPr>
          <p:cNvPr id="6" name="object 3"/>
          <p:cNvSpPr txBox="1">
            <a:spLocks/>
          </p:cNvSpPr>
          <p:nvPr/>
        </p:nvSpPr>
        <p:spPr>
          <a:xfrm>
            <a:off x="716575" y="2407308"/>
            <a:ext cx="2045847" cy="312475"/>
          </a:xfrm>
          <a:prstGeom prst="rect">
            <a:avLst/>
          </a:prstGeom>
        </p:spPr>
        <p:txBody>
          <a:bodyPr vert="horz" wrap="square" lIns="0" tIns="7701"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701">
              <a:spcBef>
                <a:spcPts val="61"/>
              </a:spcBef>
            </a:pPr>
            <a:r>
              <a:rPr lang="en-US" sz="2200" b="1" dirty="0">
                <a:solidFill>
                  <a:schemeClr val="accent3">
                    <a:lumMod val="25000"/>
                  </a:schemeClr>
                </a:solidFill>
                <a:latin typeface="Abadi"/>
                <a:ea typeface="+mn-ea"/>
                <a:cs typeface="+mn-cs"/>
              </a:rPr>
              <a:t>Explanation:</a:t>
            </a:r>
            <a:endParaRPr lang="en-US" sz="2200" b="1" dirty="0">
              <a:solidFill>
                <a:schemeClr val="accent3">
                  <a:lumMod val="25000"/>
                </a:schemeClr>
              </a:solidFill>
              <a:latin typeface="Abadi"/>
              <a:ea typeface="+mn-ea"/>
              <a:cs typeface="+mn-cs"/>
            </a:endParaRPr>
          </a:p>
        </p:txBody>
      </p:sp>
      <p:sp>
        <p:nvSpPr>
          <p:cNvPr id="7" name="object 4"/>
          <p:cNvSpPr txBox="1"/>
          <p:nvPr/>
        </p:nvSpPr>
        <p:spPr>
          <a:xfrm>
            <a:off x="1275336" y="2972292"/>
            <a:ext cx="2862570" cy="1237600"/>
          </a:xfrm>
          <a:prstGeom prst="rect">
            <a:avLst/>
          </a:prstGeom>
        </p:spPr>
        <p:txBody>
          <a:bodyPr vert="horz" wrap="square" lIns="0" tIns="7701" rIns="0" bIns="0" rtlCol="0">
            <a:spAutoFit/>
          </a:bodyPr>
          <a:lstStyle/>
          <a:p>
            <a:pPr marL="286873" marR="3081" indent="-279556">
              <a:lnSpc>
                <a:spcPct val="111300"/>
              </a:lnSpc>
              <a:spcBef>
                <a:spcPts val="61"/>
              </a:spcBef>
              <a:buFontTx/>
              <a:buChar char="•"/>
              <a:tabLst>
                <a:tab pos="286873" algn="l"/>
                <a:tab pos="287257" algn="l"/>
              </a:tabLst>
            </a:pPr>
            <a:r>
              <a:rPr spc="3" dirty="0">
                <a:cs typeface="Microsoft Sans Serif"/>
              </a:rPr>
              <a:t>The </a:t>
            </a:r>
            <a:r>
              <a:rPr spc="82" dirty="0">
                <a:cs typeface="Microsoft Sans Serif"/>
              </a:rPr>
              <a:t>charts </a:t>
            </a:r>
            <a:r>
              <a:rPr spc="79" dirty="0">
                <a:cs typeface="Microsoft Sans Serif"/>
              </a:rPr>
              <a:t>show </a:t>
            </a:r>
            <a:r>
              <a:rPr spc="82" dirty="0">
                <a:cs typeface="Microsoft Sans Serif"/>
              </a:rPr>
              <a:t> </a:t>
            </a:r>
            <a:r>
              <a:rPr spc="109" dirty="0">
                <a:cs typeface="Microsoft Sans Serif"/>
              </a:rPr>
              <a:t>that </a:t>
            </a:r>
            <a:r>
              <a:rPr spc="55" dirty="0">
                <a:cs typeface="Microsoft Sans Serif"/>
              </a:rPr>
              <a:t>payloads </a:t>
            </a:r>
            <a:r>
              <a:rPr spc="58" dirty="0">
                <a:cs typeface="Microsoft Sans Serif"/>
              </a:rPr>
              <a:t> </a:t>
            </a:r>
            <a:r>
              <a:rPr spc="100" dirty="0">
                <a:cs typeface="Microsoft Sans Serif"/>
              </a:rPr>
              <a:t>between </a:t>
            </a:r>
            <a:r>
              <a:rPr spc="221" dirty="0">
                <a:cs typeface="Microsoft Sans Serif"/>
              </a:rPr>
              <a:t>2000 </a:t>
            </a:r>
            <a:r>
              <a:rPr spc="224" dirty="0">
                <a:cs typeface="Microsoft Sans Serif"/>
              </a:rPr>
              <a:t> </a:t>
            </a:r>
            <a:r>
              <a:rPr spc="79" dirty="0">
                <a:cs typeface="Microsoft Sans Serif"/>
              </a:rPr>
              <a:t>and</a:t>
            </a:r>
            <a:r>
              <a:rPr spc="-18" dirty="0">
                <a:cs typeface="Microsoft Sans Serif"/>
              </a:rPr>
              <a:t> </a:t>
            </a:r>
            <a:r>
              <a:rPr spc="179" dirty="0">
                <a:cs typeface="Microsoft Sans Serif"/>
              </a:rPr>
              <a:t>5500</a:t>
            </a:r>
            <a:r>
              <a:rPr spc="-15" dirty="0">
                <a:cs typeface="Microsoft Sans Serif"/>
              </a:rPr>
              <a:t> </a:t>
            </a:r>
            <a:r>
              <a:rPr spc="94" dirty="0">
                <a:cs typeface="Microsoft Sans Serif"/>
              </a:rPr>
              <a:t>kg</a:t>
            </a:r>
            <a:r>
              <a:rPr spc="-15" dirty="0">
                <a:cs typeface="Microsoft Sans Serif"/>
              </a:rPr>
              <a:t> </a:t>
            </a:r>
            <a:r>
              <a:rPr spc="24" dirty="0">
                <a:cs typeface="Microsoft Sans Serif"/>
              </a:rPr>
              <a:t>have </a:t>
            </a:r>
            <a:r>
              <a:rPr spc="-628" dirty="0">
                <a:cs typeface="Microsoft Sans Serif"/>
              </a:rPr>
              <a:t> </a:t>
            </a:r>
            <a:r>
              <a:rPr spc="106" dirty="0">
                <a:cs typeface="Microsoft Sans Serif"/>
              </a:rPr>
              <a:t>the </a:t>
            </a:r>
            <a:r>
              <a:rPr spc="88" dirty="0">
                <a:cs typeface="Microsoft Sans Serif"/>
              </a:rPr>
              <a:t>highest </a:t>
            </a:r>
            <a:r>
              <a:rPr spc="91" dirty="0">
                <a:cs typeface="Microsoft Sans Serif"/>
              </a:rPr>
              <a:t> </a:t>
            </a:r>
            <a:r>
              <a:rPr spc="45" dirty="0">
                <a:cs typeface="Microsoft Sans Serif"/>
              </a:rPr>
              <a:t>success</a:t>
            </a:r>
            <a:r>
              <a:rPr spc="-9" dirty="0">
                <a:cs typeface="Microsoft Sans Serif"/>
              </a:rPr>
              <a:t> </a:t>
            </a:r>
            <a:r>
              <a:rPr spc="55" dirty="0">
                <a:cs typeface="Microsoft Sans Serif"/>
              </a:rPr>
              <a:t>rate.</a:t>
            </a:r>
            <a:endParaRPr dirty="0">
              <a:cs typeface="Microsoft Sans Serif"/>
            </a:endParaRPr>
          </a:p>
        </p:txBody>
      </p:sp>
      <p:pic>
        <p:nvPicPr>
          <p:cNvPr id="8" name="object 5"/>
          <p:cNvPicPr/>
          <p:nvPr/>
        </p:nvPicPr>
        <p:blipFill>
          <a:blip r:embed="rId3" cstate="print"/>
          <a:stretch>
            <a:fillRect/>
          </a:stretch>
        </p:blipFill>
        <p:spPr>
          <a:xfrm>
            <a:off x="4826089" y="1525428"/>
            <a:ext cx="6561718" cy="2349335"/>
          </a:xfrm>
          <a:prstGeom prst="rect">
            <a:avLst/>
          </a:prstGeom>
        </p:spPr>
      </p:pic>
      <p:pic>
        <p:nvPicPr>
          <p:cNvPr id="9" name="object 6"/>
          <p:cNvPicPr/>
          <p:nvPr/>
        </p:nvPicPr>
        <p:blipFill>
          <a:blip r:embed="rId4" cstate="print"/>
          <a:stretch>
            <a:fillRect/>
          </a:stretch>
        </p:blipFill>
        <p:spPr>
          <a:xfrm>
            <a:off x="4826089" y="3937791"/>
            <a:ext cx="6561248" cy="234655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3"/>
          <p:cNvSpPr txBox="1"/>
          <p:nvPr/>
        </p:nvSpPr>
        <p:spPr>
          <a:xfrm>
            <a:off x="320335" y="1435575"/>
            <a:ext cx="5247345" cy="3451237"/>
          </a:xfrm>
          <a:prstGeom prst="rect">
            <a:avLst/>
          </a:prstGeom>
        </p:spPr>
        <p:txBody>
          <a:bodyPr vert="horz" wrap="square" lIns="0" tIns="171739" rIns="0" bIns="0" rtlCol="0">
            <a:spAutoFit/>
          </a:bodyPr>
          <a:lstStyle/>
          <a:p>
            <a:pPr marL="778599" marR="3081" indent="-212555">
              <a:lnSpc>
                <a:spcPct val="109900"/>
              </a:lnSpc>
              <a:spcBef>
                <a:spcPts val="922"/>
              </a:spcBef>
              <a:buFontTx/>
              <a:buChar char="•"/>
              <a:tabLst>
                <a:tab pos="778599" algn="l"/>
                <a:tab pos="778984" algn="l"/>
              </a:tabLst>
            </a:pPr>
            <a:r>
              <a:rPr spc="3" dirty="0" smtClean="0">
                <a:cs typeface="Microsoft Sans Serif"/>
              </a:rPr>
              <a:t>Based</a:t>
            </a:r>
            <a:r>
              <a:rPr dirty="0" smtClean="0">
                <a:cs typeface="Microsoft Sans Serif"/>
              </a:rPr>
              <a:t> </a:t>
            </a:r>
            <a:r>
              <a:rPr spc="82" dirty="0">
                <a:cs typeface="Microsoft Sans Serif"/>
              </a:rPr>
              <a:t>on</a:t>
            </a:r>
            <a:r>
              <a:rPr dirty="0">
                <a:cs typeface="Microsoft Sans Serif"/>
              </a:rPr>
              <a:t> </a:t>
            </a:r>
            <a:r>
              <a:rPr spc="79" dirty="0">
                <a:cs typeface="Microsoft Sans Serif"/>
              </a:rPr>
              <a:t>the</a:t>
            </a:r>
            <a:r>
              <a:rPr dirty="0">
                <a:cs typeface="Microsoft Sans Serif"/>
              </a:rPr>
              <a:t> </a:t>
            </a:r>
            <a:r>
              <a:rPr spc="36" dirty="0">
                <a:cs typeface="Microsoft Sans Serif"/>
              </a:rPr>
              <a:t>scores</a:t>
            </a:r>
            <a:r>
              <a:rPr dirty="0">
                <a:cs typeface="Microsoft Sans Serif"/>
              </a:rPr>
              <a:t> </a:t>
            </a:r>
            <a:r>
              <a:rPr spc="106" dirty="0">
                <a:cs typeface="Microsoft Sans Serif"/>
              </a:rPr>
              <a:t>of</a:t>
            </a:r>
            <a:r>
              <a:rPr dirty="0">
                <a:cs typeface="Microsoft Sans Serif"/>
              </a:rPr>
              <a:t> </a:t>
            </a:r>
            <a:r>
              <a:rPr spc="79" dirty="0">
                <a:cs typeface="Microsoft Sans Serif"/>
              </a:rPr>
              <a:t>the</a:t>
            </a:r>
            <a:r>
              <a:rPr dirty="0">
                <a:cs typeface="Microsoft Sans Serif"/>
              </a:rPr>
              <a:t> </a:t>
            </a:r>
            <a:r>
              <a:rPr spc="-24" dirty="0">
                <a:cs typeface="Microsoft Sans Serif"/>
              </a:rPr>
              <a:t>Test</a:t>
            </a:r>
            <a:r>
              <a:rPr dirty="0">
                <a:cs typeface="Microsoft Sans Serif"/>
              </a:rPr>
              <a:t> </a:t>
            </a:r>
            <a:r>
              <a:rPr spc="24" dirty="0">
                <a:cs typeface="Microsoft Sans Serif"/>
              </a:rPr>
              <a:t>Set, </a:t>
            </a:r>
            <a:r>
              <a:rPr spc="-473" dirty="0">
                <a:cs typeface="Microsoft Sans Serif"/>
              </a:rPr>
              <a:t> </a:t>
            </a:r>
            <a:r>
              <a:rPr spc="67" dirty="0">
                <a:cs typeface="Microsoft Sans Serif"/>
              </a:rPr>
              <a:t>we </a:t>
            </a:r>
            <a:r>
              <a:rPr spc="61" dirty="0">
                <a:cs typeface="Microsoft Sans Serif"/>
              </a:rPr>
              <a:t>can </a:t>
            </a:r>
            <a:r>
              <a:rPr spc="103" dirty="0">
                <a:cs typeface="Microsoft Sans Serif"/>
              </a:rPr>
              <a:t>not </a:t>
            </a:r>
            <a:r>
              <a:rPr spc="79" dirty="0">
                <a:cs typeface="Microsoft Sans Serif"/>
              </a:rPr>
              <a:t>con</a:t>
            </a:r>
            <a:r>
              <a:rPr spc="79" dirty="0">
                <a:cs typeface="Times New Roman"/>
              </a:rPr>
              <a:t>f</a:t>
            </a:r>
            <a:r>
              <a:rPr spc="79" dirty="0">
                <a:cs typeface="Microsoft Sans Serif"/>
              </a:rPr>
              <a:t>irm </a:t>
            </a:r>
            <a:r>
              <a:rPr spc="94" dirty="0">
                <a:cs typeface="Microsoft Sans Serif"/>
              </a:rPr>
              <a:t>which </a:t>
            </a:r>
            <a:r>
              <a:rPr spc="100" dirty="0">
                <a:cs typeface="Microsoft Sans Serif"/>
              </a:rPr>
              <a:t>method </a:t>
            </a:r>
            <a:r>
              <a:rPr spc="103" dirty="0">
                <a:cs typeface="Microsoft Sans Serif"/>
              </a:rPr>
              <a:t> </a:t>
            </a:r>
            <a:r>
              <a:rPr spc="76" dirty="0">
                <a:cs typeface="Microsoft Sans Serif"/>
              </a:rPr>
              <a:t>performs</a:t>
            </a:r>
            <a:r>
              <a:rPr spc="-3" dirty="0">
                <a:cs typeface="Microsoft Sans Serif"/>
              </a:rPr>
              <a:t> </a:t>
            </a:r>
            <a:r>
              <a:rPr spc="55" dirty="0">
                <a:cs typeface="Microsoft Sans Serif"/>
              </a:rPr>
              <a:t>best.</a:t>
            </a:r>
            <a:endParaRPr dirty="0">
              <a:cs typeface="Microsoft Sans Serif"/>
            </a:endParaRPr>
          </a:p>
          <a:p>
            <a:pPr marL="778599" marR="231038" indent="-212555">
              <a:lnSpc>
                <a:spcPct val="109900"/>
              </a:lnSpc>
              <a:spcBef>
                <a:spcPts val="913"/>
              </a:spcBef>
              <a:buFontTx/>
              <a:buChar char="•"/>
              <a:tabLst>
                <a:tab pos="778599" algn="l"/>
                <a:tab pos="778984" algn="l"/>
              </a:tabLst>
            </a:pPr>
            <a:r>
              <a:rPr spc="15" dirty="0">
                <a:cs typeface="Microsoft Sans Serif"/>
              </a:rPr>
              <a:t>Same</a:t>
            </a:r>
            <a:r>
              <a:rPr spc="-3" dirty="0">
                <a:cs typeface="Microsoft Sans Serif"/>
              </a:rPr>
              <a:t> </a:t>
            </a:r>
            <a:r>
              <a:rPr spc="-24" dirty="0">
                <a:cs typeface="Microsoft Sans Serif"/>
              </a:rPr>
              <a:t>Test</a:t>
            </a:r>
            <a:r>
              <a:rPr dirty="0">
                <a:cs typeface="Microsoft Sans Serif"/>
              </a:rPr>
              <a:t> </a:t>
            </a:r>
            <a:r>
              <a:rPr spc="30" dirty="0">
                <a:cs typeface="Microsoft Sans Serif"/>
              </a:rPr>
              <a:t>Set</a:t>
            </a:r>
            <a:r>
              <a:rPr spc="-3" dirty="0">
                <a:cs typeface="Microsoft Sans Serif"/>
              </a:rPr>
              <a:t> </a:t>
            </a:r>
            <a:r>
              <a:rPr spc="36" dirty="0">
                <a:cs typeface="Microsoft Sans Serif"/>
              </a:rPr>
              <a:t>scores</a:t>
            </a:r>
            <a:r>
              <a:rPr dirty="0">
                <a:cs typeface="Microsoft Sans Serif"/>
              </a:rPr>
              <a:t> </a:t>
            </a:r>
            <a:r>
              <a:rPr spc="45" dirty="0">
                <a:cs typeface="Microsoft Sans Serif"/>
              </a:rPr>
              <a:t>may</a:t>
            </a:r>
            <a:r>
              <a:rPr dirty="0">
                <a:cs typeface="Microsoft Sans Serif"/>
              </a:rPr>
              <a:t> </a:t>
            </a:r>
            <a:r>
              <a:rPr spc="76" dirty="0">
                <a:cs typeface="Microsoft Sans Serif"/>
              </a:rPr>
              <a:t>be</a:t>
            </a:r>
            <a:r>
              <a:rPr spc="-3" dirty="0">
                <a:cs typeface="Microsoft Sans Serif"/>
              </a:rPr>
              <a:t> </a:t>
            </a:r>
            <a:r>
              <a:rPr spc="76" dirty="0">
                <a:cs typeface="Microsoft Sans Serif"/>
              </a:rPr>
              <a:t>due </a:t>
            </a:r>
            <a:r>
              <a:rPr spc="-473" dirty="0">
                <a:cs typeface="Microsoft Sans Serif"/>
              </a:rPr>
              <a:t> </a:t>
            </a:r>
            <a:r>
              <a:rPr spc="115" dirty="0">
                <a:cs typeface="Microsoft Sans Serif"/>
              </a:rPr>
              <a:t>to </a:t>
            </a:r>
            <a:r>
              <a:rPr spc="79" dirty="0">
                <a:cs typeface="Microsoft Sans Serif"/>
              </a:rPr>
              <a:t>the </a:t>
            </a:r>
            <a:r>
              <a:rPr spc="36" dirty="0">
                <a:cs typeface="Microsoft Sans Serif"/>
              </a:rPr>
              <a:t>small </a:t>
            </a:r>
            <a:r>
              <a:rPr spc="69" dirty="0">
                <a:cs typeface="Microsoft Sans Serif"/>
              </a:rPr>
              <a:t>test </a:t>
            </a:r>
            <a:r>
              <a:rPr spc="49" dirty="0">
                <a:cs typeface="Microsoft Sans Serif"/>
              </a:rPr>
              <a:t>sample </a:t>
            </a:r>
            <a:r>
              <a:rPr dirty="0">
                <a:cs typeface="Microsoft Sans Serif"/>
              </a:rPr>
              <a:t>size </a:t>
            </a:r>
            <a:r>
              <a:rPr spc="-69" dirty="0">
                <a:cs typeface="Microsoft Sans Serif"/>
              </a:rPr>
              <a:t>(18 </a:t>
            </a:r>
            <a:r>
              <a:rPr spc="-67" dirty="0">
                <a:cs typeface="Microsoft Sans Serif"/>
              </a:rPr>
              <a:t> </a:t>
            </a:r>
            <a:r>
              <a:rPr spc="27" dirty="0">
                <a:cs typeface="Microsoft Sans Serif"/>
              </a:rPr>
              <a:t>samples).</a:t>
            </a:r>
            <a:r>
              <a:rPr spc="-3" dirty="0">
                <a:cs typeface="Microsoft Sans Serif"/>
              </a:rPr>
              <a:t> </a:t>
            </a:r>
            <a:r>
              <a:rPr spc="30" dirty="0">
                <a:cs typeface="Microsoft Sans Serif"/>
              </a:rPr>
              <a:t>Therefore,</a:t>
            </a:r>
            <a:r>
              <a:rPr spc="-3" dirty="0">
                <a:cs typeface="Microsoft Sans Serif"/>
              </a:rPr>
              <a:t> </a:t>
            </a:r>
            <a:r>
              <a:rPr spc="67" dirty="0">
                <a:cs typeface="Microsoft Sans Serif"/>
              </a:rPr>
              <a:t>we</a:t>
            </a:r>
            <a:r>
              <a:rPr spc="-3" dirty="0">
                <a:cs typeface="Microsoft Sans Serif"/>
              </a:rPr>
              <a:t> </a:t>
            </a:r>
            <a:r>
              <a:rPr spc="73" dirty="0">
                <a:cs typeface="Microsoft Sans Serif"/>
              </a:rPr>
              <a:t>tested</a:t>
            </a:r>
            <a:r>
              <a:rPr spc="-3" dirty="0">
                <a:cs typeface="Microsoft Sans Serif"/>
              </a:rPr>
              <a:t> </a:t>
            </a:r>
            <a:r>
              <a:rPr spc="24" dirty="0">
                <a:cs typeface="Microsoft Sans Serif"/>
              </a:rPr>
              <a:t>all </a:t>
            </a:r>
            <a:r>
              <a:rPr spc="-476" dirty="0">
                <a:cs typeface="Microsoft Sans Serif"/>
              </a:rPr>
              <a:t> </a:t>
            </a:r>
            <a:r>
              <a:rPr spc="82" dirty="0">
                <a:cs typeface="Microsoft Sans Serif"/>
              </a:rPr>
              <a:t>methods </a:t>
            </a:r>
            <a:r>
              <a:rPr spc="42" dirty="0">
                <a:cs typeface="Microsoft Sans Serif"/>
              </a:rPr>
              <a:t>based </a:t>
            </a:r>
            <a:r>
              <a:rPr spc="82" dirty="0">
                <a:cs typeface="Microsoft Sans Serif"/>
              </a:rPr>
              <a:t>on </a:t>
            </a:r>
            <a:r>
              <a:rPr spc="79" dirty="0">
                <a:cs typeface="Microsoft Sans Serif"/>
              </a:rPr>
              <a:t>the </a:t>
            </a:r>
            <a:r>
              <a:rPr spc="76" dirty="0">
                <a:cs typeface="Microsoft Sans Serif"/>
              </a:rPr>
              <a:t>whole </a:t>
            </a:r>
            <a:r>
              <a:rPr spc="79" dirty="0">
                <a:cs typeface="Microsoft Sans Serif"/>
              </a:rPr>
              <a:t> </a:t>
            </a:r>
            <a:r>
              <a:rPr spc="24" dirty="0">
                <a:cs typeface="Microsoft Sans Serif"/>
              </a:rPr>
              <a:t>Dataset.</a:t>
            </a:r>
            <a:endParaRPr dirty="0">
              <a:cs typeface="Microsoft Sans Serif"/>
            </a:endParaRPr>
          </a:p>
          <a:p>
            <a:pPr marL="778599" marR="26184" indent="-212555">
              <a:lnSpc>
                <a:spcPct val="109900"/>
              </a:lnSpc>
              <a:spcBef>
                <a:spcPts val="913"/>
              </a:spcBef>
              <a:buFontTx/>
              <a:buChar char="•"/>
              <a:tabLst>
                <a:tab pos="778599" algn="l"/>
                <a:tab pos="778984" algn="l"/>
              </a:tabLst>
            </a:pPr>
            <a:r>
              <a:rPr spc="3" dirty="0">
                <a:cs typeface="Microsoft Sans Serif"/>
              </a:rPr>
              <a:t>The </a:t>
            </a:r>
            <a:r>
              <a:rPr spc="36" dirty="0">
                <a:cs typeface="Microsoft Sans Serif"/>
              </a:rPr>
              <a:t>scores </a:t>
            </a:r>
            <a:r>
              <a:rPr spc="106" dirty="0">
                <a:cs typeface="Microsoft Sans Serif"/>
              </a:rPr>
              <a:t>of </a:t>
            </a:r>
            <a:r>
              <a:rPr spc="79" dirty="0">
                <a:cs typeface="Microsoft Sans Serif"/>
              </a:rPr>
              <a:t>the </a:t>
            </a:r>
            <a:r>
              <a:rPr spc="76" dirty="0">
                <a:cs typeface="Microsoft Sans Serif"/>
              </a:rPr>
              <a:t>whole </a:t>
            </a:r>
            <a:r>
              <a:rPr spc="24" dirty="0">
                <a:cs typeface="Microsoft Sans Serif"/>
              </a:rPr>
              <a:t>Dataset </a:t>
            </a:r>
            <a:r>
              <a:rPr spc="27" dirty="0">
                <a:cs typeface="Microsoft Sans Serif"/>
              </a:rPr>
              <a:t> </a:t>
            </a:r>
            <a:r>
              <a:rPr spc="79" dirty="0">
                <a:cs typeface="Microsoft Sans Serif"/>
              </a:rPr>
              <a:t>con</a:t>
            </a:r>
            <a:r>
              <a:rPr spc="79" dirty="0">
                <a:cs typeface="Times New Roman"/>
              </a:rPr>
              <a:t>f</a:t>
            </a:r>
            <a:r>
              <a:rPr spc="79" dirty="0">
                <a:cs typeface="Microsoft Sans Serif"/>
              </a:rPr>
              <a:t>irm </a:t>
            </a:r>
            <a:r>
              <a:rPr spc="82" dirty="0">
                <a:cs typeface="Microsoft Sans Serif"/>
              </a:rPr>
              <a:t>that </a:t>
            </a:r>
            <a:r>
              <a:rPr spc="79" dirty="0">
                <a:cs typeface="Microsoft Sans Serif"/>
              </a:rPr>
              <a:t>the </a:t>
            </a:r>
            <a:r>
              <a:rPr spc="67" dirty="0">
                <a:cs typeface="Microsoft Sans Serif"/>
              </a:rPr>
              <a:t>best </a:t>
            </a:r>
            <a:r>
              <a:rPr spc="88" dirty="0">
                <a:cs typeface="Microsoft Sans Serif"/>
              </a:rPr>
              <a:t>model </a:t>
            </a:r>
            <a:r>
              <a:rPr spc="6" dirty="0">
                <a:cs typeface="Microsoft Sans Serif"/>
              </a:rPr>
              <a:t>is </a:t>
            </a:r>
            <a:r>
              <a:rPr spc="79" dirty="0">
                <a:cs typeface="Microsoft Sans Serif"/>
              </a:rPr>
              <a:t>the </a:t>
            </a:r>
            <a:r>
              <a:rPr spc="82" dirty="0">
                <a:cs typeface="Microsoft Sans Serif"/>
              </a:rPr>
              <a:t> </a:t>
            </a:r>
            <a:r>
              <a:rPr spc="42" dirty="0">
                <a:cs typeface="Microsoft Sans Serif"/>
              </a:rPr>
              <a:t>Decision </a:t>
            </a:r>
            <a:r>
              <a:rPr spc="-18" dirty="0">
                <a:cs typeface="Microsoft Sans Serif"/>
              </a:rPr>
              <a:t>Tree </a:t>
            </a:r>
            <a:r>
              <a:rPr spc="58" dirty="0">
                <a:cs typeface="Microsoft Sans Serif"/>
              </a:rPr>
              <a:t>Model. </a:t>
            </a:r>
            <a:r>
              <a:rPr dirty="0">
                <a:cs typeface="Microsoft Sans Serif"/>
              </a:rPr>
              <a:t>This </a:t>
            </a:r>
            <a:r>
              <a:rPr spc="88" dirty="0">
                <a:cs typeface="Microsoft Sans Serif"/>
              </a:rPr>
              <a:t>model </a:t>
            </a:r>
            <a:r>
              <a:rPr spc="91" dirty="0">
                <a:cs typeface="Microsoft Sans Serif"/>
              </a:rPr>
              <a:t> </a:t>
            </a:r>
            <a:r>
              <a:rPr spc="3" dirty="0">
                <a:cs typeface="Microsoft Sans Serif"/>
              </a:rPr>
              <a:t>has</a:t>
            </a:r>
            <a:r>
              <a:rPr spc="-3" dirty="0">
                <a:cs typeface="Microsoft Sans Serif"/>
              </a:rPr>
              <a:t> </a:t>
            </a:r>
            <a:r>
              <a:rPr spc="103" dirty="0">
                <a:cs typeface="Microsoft Sans Serif"/>
              </a:rPr>
              <a:t>not</a:t>
            </a:r>
            <a:r>
              <a:rPr dirty="0">
                <a:cs typeface="Microsoft Sans Serif"/>
              </a:rPr>
              <a:t> </a:t>
            </a:r>
            <a:r>
              <a:rPr spc="67" dirty="0">
                <a:cs typeface="Microsoft Sans Serif"/>
              </a:rPr>
              <a:t>only</a:t>
            </a:r>
            <a:r>
              <a:rPr spc="-3" dirty="0">
                <a:cs typeface="Microsoft Sans Serif"/>
              </a:rPr>
              <a:t> </a:t>
            </a:r>
            <a:r>
              <a:rPr spc="73" dirty="0">
                <a:cs typeface="Microsoft Sans Serif"/>
              </a:rPr>
              <a:t>higher</a:t>
            </a:r>
            <a:r>
              <a:rPr dirty="0">
                <a:cs typeface="Microsoft Sans Serif"/>
              </a:rPr>
              <a:t> </a:t>
            </a:r>
            <a:r>
              <a:rPr spc="33" dirty="0">
                <a:cs typeface="Microsoft Sans Serif"/>
              </a:rPr>
              <a:t>scores,</a:t>
            </a:r>
            <a:r>
              <a:rPr dirty="0">
                <a:cs typeface="Microsoft Sans Serif"/>
              </a:rPr>
              <a:t> </a:t>
            </a:r>
            <a:r>
              <a:rPr spc="112" dirty="0">
                <a:cs typeface="Microsoft Sans Serif"/>
              </a:rPr>
              <a:t>but</a:t>
            </a:r>
            <a:r>
              <a:rPr spc="-3" dirty="0">
                <a:cs typeface="Microsoft Sans Serif"/>
              </a:rPr>
              <a:t> </a:t>
            </a:r>
            <a:r>
              <a:rPr spc="18" dirty="0">
                <a:cs typeface="Microsoft Sans Serif"/>
              </a:rPr>
              <a:t>also </a:t>
            </a:r>
            <a:r>
              <a:rPr spc="-473" dirty="0">
                <a:cs typeface="Microsoft Sans Serif"/>
              </a:rPr>
              <a:t> </a:t>
            </a:r>
            <a:r>
              <a:rPr spc="79" dirty="0">
                <a:cs typeface="Microsoft Sans Serif"/>
              </a:rPr>
              <a:t>the</a:t>
            </a:r>
            <a:r>
              <a:rPr spc="-3" dirty="0">
                <a:cs typeface="Microsoft Sans Serif"/>
              </a:rPr>
              <a:t> </a:t>
            </a:r>
            <a:r>
              <a:rPr spc="67" dirty="0">
                <a:cs typeface="Microsoft Sans Serif"/>
              </a:rPr>
              <a:t>highest</a:t>
            </a:r>
            <a:r>
              <a:rPr dirty="0">
                <a:cs typeface="Microsoft Sans Serif"/>
              </a:rPr>
              <a:t> </a:t>
            </a:r>
            <a:r>
              <a:rPr spc="42" dirty="0">
                <a:cs typeface="Microsoft Sans Serif"/>
              </a:rPr>
              <a:t>accuracy.</a:t>
            </a:r>
            <a:endParaRPr dirty="0">
              <a:cs typeface="Microsoft Sans Serif"/>
            </a:endParaRPr>
          </a:p>
        </p:txBody>
      </p:sp>
      <p:pic>
        <p:nvPicPr>
          <p:cNvPr id="7" name="object 4"/>
          <p:cNvPicPr/>
          <p:nvPr/>
        </p:nvPicPr>
        <p:blipFill>
          <a:blip r:embed="rId3" cstate="print"/>
          <a:stretch>
            <a:fillRect/>
          </a:stretch>
        </p:blipFill>
        <p:spPr>
          <a:xfrm>
            <a:off x="6606542" y="2035813"/>
            <a:ext cx="4124496" cy="1269911"/>
          </a:xfrm>
          <a:prstGeom prst="rect">
            <a:avLst/>
          </a:prstGeom>
        </p:spPr>
      </p:pic>
      <p:sp>
        <p:nvSpPr>
          <p:cNvPr id="8" name="object 5"/>
          <p:cNvSpPr txBox="1">
            <a:spLocks/>
          </p:cNvSpPr>
          <p:nvPr/>
        </p:nvSpPr>
        <p:spPr>
          <a:xfrm>
            <a:off x="6242593" y="1565034"/>
            <a:ext cx="4789048" cy="314420"/>
          </a:xfrm>
          <a:prstGeom prst="rect">
            <a:avLst/>
          </a:prstGeom>
        </p:spPr>
        <p:txBody>
          <a:bodyPr vert="horz" wrap="square" lIns="0" tIns="9627"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701">
              <a:spcBef>
                <a:spcPts val="76"/>
              </a:spcBef>
            </a:pPr>
            <a:r>
              <a:rPr lang="en-US" sz="2200" b="1" dirty="0">
                <a:solidFill>
                  <a:schemeClr val="accent3">
                    <a:lumMod val="25000"/>
                  </a:schemeClr>
                </a:solidFill>
                <a:latin typeface="Abadi"/>
                <a:ea typeface="+mn-ea"/>
                <a:cs typeface="+mn-cs"/>
              </a:rPr>
              <a:t>Scores and Accuracy of the Test Set</a:t>
            </a:r>
            <a:endParaRPr lang="en-US" sz="2200" b="1" dirty="0">
              <a:solidFill>
                <a:schemeClr val="accent3">
                  <a:lumMod val="25000"/>
                </a:schemeClr>
              </a:solidFill>
              <a:latin typeface="Abadi"/>
              <a:ea typeface="+mn-ea"/>
              <a:cs typeface="+mn-cs"/>
            </a:endParaRPr>
          </a:p>
        </p:txBody>
      </p:sp>
      <p:sp>
        <p:nvSpPr>
          <p:cNvPr id="10" name="object 6"/>
          <p:cNvSpPr txBox="1"/>
          <p:nvPr/>
        </p:nvSpPr>
        <p:spPr>
          <a:xfrm>
            <a:off x="6242593" y="3944892"/>
            <a:ext cx="5703961" cy="348275"/>
          </a:xfrm>
          <a:prstGeom prst="rect">
            <a:avLst/>
          </a:prstGeom>
        </p:spPr>
        <p:txBody>
          <a:bodyPr vert="horz" wrap="square" lIns="0" tIns="9627" rIns="0" bIns="0" rtlCol="0">
            <a:spAutoFit/>
          </a:bodyPr>
          <a:lstStyle/>
          <a:p>
            <a:pPr marL="7701">
              <a:spcBef>
                <a:spcPts val="76"/>
              </a:spcBef>
            </a:pPr>
            <a:r>
              <a:rPr sz="2200" b="1" dirty="0">
                <a:solidFill>
                  <a:schemeClr val="accent3">
                    <a:lumMod val="25000"/>
                  </a:schemeClr>
                </a:solidFill>
                <a:latin typeface="Abadi"/>
              </a:rPr>
              <a:t>Scores and Accuracy of the Entire Data Set</a:t>
            </a:r>
          </a:p>
        </p:txBody>
      </p:sp>
      <p:pic>
        <p:nvPicPr>
          <p:cNvPr id="11" name="object 7"/>
          <p:cNvPicPr/>
          <p:nvPr/>
        </p:nvPicPr>
        <p:blipFill>
          <a:blip r:embed="rId4" cstate="print"/>
          <a:stretch>
            <a:fillRect/>
          </a:stretch>
        </p:blipFill>
        <p:spPr>
          <a:xfrm>
            <a:off x="6606542" y="4493637"/>
            <a:ext cx="4127641" cy="126991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4"/>
          <p:cNvSpPr txBox="1"/>
          <p:nvPr/>
        </p:nvSpPr>
        <p:spPr>
          <a:xfrm>
            <a:off x="1152476" y="4400986"/>
            <a:ext cx="4070903" cy="1517485"/>
          </a:xfrm>
          <a:prstGeom prst="rect">
            <a:avLst/>
          </a:prstGeom>
        </p:spPr>
        <p:txBody>
          <a:bodyPr vert="horz" wrap="square" lIns="0" tIns="7701" rIns="0" bIns="0" rtlCol="0">
            <a:spAutoFit/>
          </a:bodyPr>
          <a:lstStyle/>
          <a:p>
            <a:pPr marL="194842" marR="3081" indent="-187526">
              <a:lnSpc>
                <a:spcPct val="108900"/>
              </a:lnSpc>
              <a:spcBef>
                <a:spcPts val="61"/>
              </a:spcBef>
              <a:buFontTx/>
              <a:buChar char="•"/>
              <a:tabLst>
                <a:tab pos="194842" algn="l"/>
                <a:tab pos="195227" algn="l"/>
              </a:tabLst>
            </a:pPr>
            <a:r>
              <a:rPr spc="33" dirty="0">
                <a:cs typeface="Microsoft Sans Serif"/>
              </a:rPr>
              <a:t>Examining </a:t>
            </a:r>
            <a:r>
              <a:rPr spc="69" dirty="0">
                <a:cs typeface="Microsoft Sans Serif"/>
              </a:rPr>
              <a:t>the </a:t>
            </a:r>
            <a:r>
              <a:rPr spc="64" dirty="0">
                <a:cs typeface="Microsoft Sans Serif"/>
              </a:rPr>
              <a:t>confusion </a:t>
            </a:r>
            <a:r>
              <a:rPr spc="55" dirty="0">
                <a:cs typeface="Microsoft Sans Serif"/>
              </a:rPr>
              <a:t>matrix, </a:t>
            </a:r>
            <a:r>
              <a:rPr spc="58" dirty="0">
                <a:cs typeface="Microsoft Sans Serif"/>
              </a:rPr>
              <a:t>we </a:t>
            </a:r>
            <a:r>
              <a:rPr dirty="0">
                <a:cs typeface="Microsoft Sans Serif"/>
              </a:rPr>
              <a:t>see </a:t>
            </a:r>
            <a:r>
              <a:rPr spc="-418" dirty="0">
                <a:cs typeface="Microsoft Sans Serif"/>
              </a:rPr>
              <a:t> </a:t>
            </a:r>
            <a:r>
              <a:rPr spc="73" dirty="0">
                <a:cs typeface="Microsoft Sans Serif"/>
              </a:rPr>
              <a:t>that </a:t>
            </a:r>
            <a:r>
              <a:rPr spc="64" dirty="0">
                <a:cs typeface="Microsoft Sans Serif"/>
              </a:rPr>
              <a:t>logistic </a:t>
            </a:r>
            <a:r>
              <a:rPr spc="36" dirty="0">
                <a:cs typeface="Microsoft Sans Serif"/>
              </a:rPr>
              <a:t>regression </a:t>
            </a:r>
            <a:r>
              <a:rPr spc="52" dirty="0">
                <a:cs typeface="Microsoft Sans Serif"/>
              </a:rPr>
              <a:t>can </a:t>
            </a:r>
            <a:r>
              <a:rPr spc="55" dirty="0">
                <a:cs typeface="Microsoft Sans Serif"/>
              </a:rPr>
              <a:t>distinguish </a:t>
            </a:r>
            <a:r>
              <a:rPr spc="58" dirty="0">
                <a:cs typeface="Microsoft Sans Serif"/>
              </a:rPr>
              <a:t> </a:t>
            </a:r>
            <a:r>
              <a:rPr spc="64" dirty="0">
                <a:cs typeface="Microsoft Sans Serif"/>
              </a:rPr>
              <a:t>between </a:t>
            </a:r>
            <a:r>
              <a:rPr spc="69" dirty="0">
                <a:cs typeface="Microsoft Sans Serif"/>
              </a:rPr>
              <a:t>the </a:t>
            </a:r>
            <a:r>
              <a:rPr spc="67" dirty="0">
                <a:cs typeface="Microsoft Sans Serif"/>
              </a:rPr>
              <a:t>different </a:t>
            </a:r>
            <a:r>
              <a:rPr spc="6" dirty="0">
                <a:cs typeface="Microsoft Sans Serif"/>
              </a:rPr>
              <a:t>classes. </a:t>
            </a:r>
            <a:r>
              <a:rPr spc="-36" dirty="0">
                <a:cs typeface="Microsoft Sans Serif"/>
              </a:rPr>
              <a:t>We </a:t>
            </a:r>
            <a:r>
              <a:rPr dirty="0">
                <a:cs typeface="Microsoft Sans Serif"/>
              </a:rPr>
              <a:t>see </a:t>
            </a:r>
            <a:r>
              <a:rPr spc="3" dirty="0">
                <a:cs typeface="Microsoft Sans Serif"/>
              </a:rPr>
              <a:t> </a:t>
            </a:r>
            <a:r>
              <a:rPr spc="73" dirty="0">
                <a:cs typeface="Microsoft Sans Serif"/>
              </a:rPr>
              <a:t>that</a:t>
            </a:r>
            <a:r>
              <a:rPr spc="-9" dirty="0">
                <a:cs typeface="Microsoft Sans Serif"/>
              </a:rPr>
              <a:t> </a:t>
            </a:r>
            <a:r>
              <a:rPr spc="69" dirty="0">
                <a:cs typeface="Microsoft Sans Serif"/>
              </a:rPr>
              <a:t>the</a:t>
            </a:r>
            <a:r>
              <a:rPr spc="-6" dirty="0">
                <a:cs typeface="Microsoft Sans Serif"/>
              </a:rPr>
              <a:t> </a:t>
            </a:r>
            <a:r>
              <a:rPr spc="58" dirty="0">
                <a:cs typeface="Microsoft Sans Serif"/>
              </a:rPr>
              <a:t>major</a:t>
            </a:r>
            <a:r>
              <a:rPr spc="-6" dirty="0">
                <a:cs typeface="Microsoft Sans Serif"/>
              </a:rPr>
              <a:t> </a:t>
            </a:r>
            <a:r>
              <a:rPr spc="76" dirty="0">
                <a:cs typeface="Microsoft Sans Serif"/>
              </a:rPr>
              <a:t>problem</a:t>
            </a:r>
            <a:r>
              <a:rPr spc="-6" dirty="0">
                <a:cs typeface="Microsoft Sans Serif"/>
              </a:rPr>
              <a:t> </a:t>
            </a:r>
            <a:r>
              <a:rPr spc="3" dirty="0">
                <a:cs typeface="Microsoft Sans Serif"/>
              </a:rPr>
              <a:t>is</a:t>
            </a:r>
            <a:r>
              <a:rPr spc="-9" dirty="0">
                <a:cs typeface="Microsoft Sans Serif"/>
              </a:rPr>
              <a:t> </a:t>
            </a:r>
            <a:r>
              <a:rPr spc="18" dirty="0">
                <a:cs typeface="Microsoft Sans Serif"/>
              </a:rPr>
              <a:t>false</a:t>
            </a:r>
            <a:r>
              <a:rPr spc="-6" dirty="0">
                <a:cs typeface="Microsoft Sans Serif"/>
              </a:rPr>
              <a:t> </a:t>
            </a:r>
            <a:r>
              <a:rPr spc="39" dirty="0">
                <a:cs typeface="Microsoft Sans Serif"/>
              </a:rPr>
              <a:t>positives.</a:t>
            </a:r>
            <a:endParaRPr dirty="0">
              <a:cs typeface="Microsoft Sans Serif"/>
            </a:endParaRPr>
          </a:p>
        </p:txBody>
      </p:sp>
      <p:pic>
        <p:nvPicPr>
          <p:cNvPr id="7" name="object 5"/>
          <p:cNvPicPr/>
          <p:nvPr/>
        </p:nvPicPr>
        <p:blipFill>
          <a:blip r:embed="rId3" cstate="print"/>
          <a:stretch>
            <a:fillRect/>
          </a:stretch>
        </p:blipFill>
        <p:spPr>
          <a:xfrm>
            <a:off x="5981352" y="1523893"/>
            <a:ext cx="5395114" cy="4126533"/>
          </a:xfrm>
          <a:prstGeom prst="rect">
            <a:avLst/>
          </a:prstGeom>
        </p:spPr>
      </p:pic>
      <p:pic>
        <p:nvPicPr>
          <p:cNvPr id="8" name="object 6"/>
          <p:cNvPicPr/>
          <p:nvPr/>
        </p:nvPicPr>
        <p:blipFill>
          <a:blip r:embed="rId4" cstate="print"/>
          <a:stretch>
            <a:fillRect/>
          </a:stretch>
        </p:blipFill>
        <p:spPr>
          <a:xfrm>
            <a:off x="1345516" y="1523893"/>
            <a:ext cx="3246804" cy="263413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object 3"/>
          <p:cNvSpPr txBox="1"/>
          <p:nvPr/>
        </p:nvSpPr>
        <p:spPr>
          <a:xfrm>
            <a:off x="770011" y="1633340"/>
            <a:ext cx="8688807" cy="3814724"/>
          </a:xfrm>
          <a:prstGeom prst="rect">
            <a:avLst/>
          </a:prstGeom>
        </p:spPr>
        <p:txBody>
          <a:bodyPr vert="horz" wrap="square" lIns="0" tIns="8471" rIns="0" bIns="0" rtlCol="0">
            <a:spAutoFit/>
          </a:bodyPr>
          <a:lstStyle/>
          <a:p>
            <a:pPr marL="350216" indent="-342900">
              <a:spcBef>
                <a:spcPts val="67"/>
              </a:spcBef>
              <a:buFont typeface="Wingdings" panose="05000000000000000000" pitchFamily="2" charset="2"/>
              <a:buChar char="Ø"/>
              <a:tabLst>
                <a:tab pos="230653" algn="l"/>
                <a:tab pos="231038" algn="l"/>
              </a:tabLst>
            </a:pPr>
            <a:r>
              <a:rPr sz="2000" spc="67" dirty="0">
                <a:cs typeface="Microsoft Sans Serif"/>
              </a:rPr>
              <a:t>Decision</a:t>
            </a:r>
            <a:r>
              <a:rPr sz="2000" spc="-49" dirty="0">
                <a:cs typeface="Microsoft Sans Serif"/>
              </a:rPr>
              <a:t> </a:t>
            </a:r>
            <a:r>
              <a:rPr sz="2000" spc="18" dirty="0">
                <a:cs typeface="Microsoft Sans Serif"/>
              </a:rPr>
              <a:t>Tree</a:t>
            </a:r>
            <a:r>
              <a:rPr sz="2000" spc="-49" dirty="0">
                <a:cs typeface="Microsoft Sans Serif"/>
              </a:rPr>
              <a:t> </a:t>
            </a:r>
            <a:r>
              <a:rPr sz="2000" spc="100" dirty="0">
                <a:cs typeface="Microsoft Sans Serif"/>
              </a:rPr>
              <a:t>Model</a:t>
            </a:r>
            <a:r>
              <a:rPr sz="2000" spc="-49" dirty="0">
                <a:cs typeface="Microsoft Sans Serif"/>
              </a:rPr>
              <a:t> </a:t>
            </a:r>
            <a:r>
              <a:rPr sz="2000" spc="36" dirty="0">
                <a:cs typeface="Microsoft Sans Serif"/>
              </a:rPr>
              <a:t>is</a:t>
            </a:r>
            <a:r>
              <a:rPr sz="2000" spc="-49" dirty="0">
                <a:cs typeface="Microsoft Sans Serif"/>
              </a:rPr>
              <a:t> </a:t>
            </a:r>
            <a:r>
              <a:rPr sz="2000" spc="109" dirty="0">
                <a:cs typeface="Microsoft Sans Serif"/>
              </a:rPr>
              <a:t>the</a:t>
            </a:r>
            <a:r>
              <a:rPr sz="2000" spc="-49" dirty="0">
                <a:cs typeface="Microsoft Sans Serif"/>
              </a:rPr>
              <a:t> </a:t>
            </a:r>
            <a:r>
              <a:rPr sz="2000" spc="94" dirty="0">
                <a:cs typeface="Microsoft Sans Serif"/>
              </a:rPr>
              <a:t>best</a:t>
            </a:r>
            <a:r>
              <a:rPr sz="2000" spc="-49" dirty="0">
                <a:cs typeface="Microsoft Sans Serif"/>
              </a:rPr>
              <a:t> </a:t>
            </a:r>
            <a:r>
              <a:rPr sz="2000" spc="109" dirty="0">
                <a:cs typeface="Microsoft Sans Serif"/>
              </a:rPr>
              <a:t>algorithm</a:t>
            </a:r>
            <a:r>
              <a:rPr sz="2000" spc="-45" dirty="0">
                <a:cs typeface="Microsoft Sans Serif"/>
              </a:rPr>
              <a:t> </a:t>
            </a:r>
            <a:r>
              <a:rPr sz="2000" spc="115" dirty="0">
                <a:cs typeface="Microsoft Sans Serif"/>
              </a:rPr>
              <a:t>for</a:t>
            </a:r>
            <a:r>
              <a:rPr sz="2000" spc="-49" dirty="0">
                <a:cs typeface="Microsoft Sans Serif"/>
              </a:rPr>
              <a:t> </a:t>
            </a:r>
            <a:r>
              <a:rPr sz="2000" spc="88" dirty="0">
                <a:cs typeface="Microsoft Sans Serif"/>
              </a:rPr>
              <a:t>this</a:t>
            </a:r>
            <a:r>
              <a:rPr sz="2000" spc="-49" dirty="0">
                <a:cs typeface="Microsoft Sans Serif"/>
              </a:rPr>
              <a:t> </a:t>
            </a:r>
            <a:r>
              <a:rPr sz="2000" spc="69" dirty="0">
                <a:cs typeface="Microsoft Sans Serif"/>
              </a:rPr>
              <a:t>dataset.</a:t>
            </a:r>
            <a:endParaRPr sz="2000" dirty="0">
              <a:cs typeface="Microsoft Sans Serif"/>
            </a:endParaRPr>
          </a:p>
          <a:p>
            <a:pPr marL="350216" marR="398156" indent="-342900">
              <a:lnSpc>
                <a:spcPct val="109100"/>
              </a:lnSpc>
              <a:spcBef>
                <a:spcPts val="1801"/>
              </a:spcBef>
              <a:buFont typeface="Wingdings" panose="05000000000000000000" pitchFamily="2" charset="2"/>
              <a:buChar char="Ø"/>
              <a:tabLst>
                <a:tab pos="230653" algn="l"/>
                <a:tab pos="231038" algn="l"/>
              </a:tabLst>
            </a:pPr>
            <a:r>
              <a:rPr sz="2000" spc="61" dirty="0">
                <a:cs typeface="Microsoft Sans Serif"/>
              </a:rPr>
              <a:t>Launches</a:t>
            </a:r>
            <a:r>
              <a:rPr sz="2000" spc="-52" dirty="0">
                <a:cs typeface="Microsoft Sans Serif"/>
              </a:rPr>
              <a:t> </a:t>
            </a:r>
            <a:r>
              <a:rPr sz="2000" spc="133" dirty="0">
                <a:cs typeface="Microsoft Sans Serif"/>
              </a:rPr>
              <a:t>with</a:t>
            </a:r>
            <a:r>
              <a:rPr sz="2000" spc="-49" dirty="0">
                <a:cs typeface="Microsoft Sans Serif"/>
              </a:rPr>
              <a:t> </a:t>
            </a:r>
            <a:r>
              <a:rPr sz="2000" dirty="0">
                <a:cs typeface="Microsoft Sans Serif"/>
              </a:rPr>
              <a:t>a</a:t>
            </a:r>
            <a:r>
              <a:rPr sz="2000" spc="-52" dirty="0">
                <a:cs typeface="Microsoft Sans Serif"/>
              </a:rPr>
              <a:t> </a:t>
            </a:r>
            <a:r>
              <a:rPr sz="2000" spc="115" dirty="0">
                <a:cs typeface="Microsoft Sans Serif"/>
              </a:rPr>
              <a:t>low</a:t>
            </a:r>
            <a:r>
              <a:rPr sz="2000" spc="-49" dirty="0">
                <a:cs typeface="Microsoft Sans Serif"/>
              </a:rPr>
              <a:t> </a:t>
            </a:r>
            <a:r>
              <a:rPr sz="2000" spc="79" dirty="0">
                <a:cs typeface="Microsoft Sans Serif"/>
              </a:rPr>
              <a:t>payload</a:t>
            </a:r>
            <a:r>
              <a:rPr sz="2000" spc="-52" dirty="0">
                <a:cs typeface="Microsoft Sans Serif"/>
              </a:rPr>
              <a:t> </a:t>
            </a:r>
            <a:r>
              <a:rPr sz="2000" spc="36" dirty="0">
                <a:cs typeface="Microsoft Sans Serif"/>
              </a:rPr>
              <a:t>mass</a:t>
            </a:r>
            <a:r>
              <a:rPr sz="2000" spc="-49" dirty="0">
                <a:cs typeface="Microsoft Sans Serif"/>
              </a:rPr>
              <a:t> </a:t>
            </a:r>
            <a:r>
              <a:rPr sz="2000" spc="88" dirty="0">
                <a:cs typeface="Microsoft Sans Serif"/>
              </a:rPr>
              <a:t>show</a:t>
            </a:r>
            <a:r>
              <a:rPr sz="2000" spc="-49" dirty="0">
                <a:cs typeface="Microsoft Sans Serif"/>
              </a:rPr>
              <a:t> </a:t>
            </a:r>
            <a:r>
              <a:rPr sz="2000" spc="121" dirty="0">
                <a:cs typeface="Microsoft Sans Serif"/>
              </a:rPr>
              <a:t>better</a:t>
            </a:r>
            <a:r>
              <a:rPr sz="2000" spc="-52" dirty="0">
                <a:cs typeface="Microsoft Sans Serif"/>
              </a:rPr>
              <a:t> </a:t>
            </a:r>
            <a:r>
              <a:rPr sz="2000" spc="69" dirty="0">
                <a:cs typeface="Microsoft Sans Serif"/>
              </a:rPr>
              <a:t>results </a:t>
            </a:r>
            <a:r>
              <a:rPr sz="2000" spc="-497" dirty="0">
                <a:cs typeface="Microsoft Sans Serif"/>
              </a:rPr>
              <a:t> </a:t>
            </a:r>
            <a:r>
              <a:rPr sz="2000" spc="94" dirty="0">
                <a:cs typeface="Microsoft Sans Serif"/>
              </a:rPr>
              <a:t>than</a:t>
            </a:r>
            <a:r>
              <a:rPr sz="2000" spc="-55" dirty="0">
                <a:cs typeface="Microsoft Sans Serif"/>
              </a:rPr>
              <a:t> </a:t>
            </a:r>
            <a:r>
              <a:rPr sz="2000" spc="73" dirty="0">
                <a:cs typeface="Microsoft Sans Serif"/>
              </a:rPr>
              <a:t>launches</a:t>
            </a:r>
            <a:r>
              <a:rPr sz="2000" spc="-52" dirty="0">
                <a:cs typeface="Microsoft Sans Serif"/>
              </a:rPr>
              <a:t> </a:t>
            </a:r>
            <a:r>
              <a:rPr sz="2000" spc="133" dirty="0">
                <a:cs typeface="Microsoft Sans Serif"/>
              </a:rPr>
              <a:t>with</a:t>
            </a:r>
            <a:r>
              <a:rPr sz="2000" spc="-52" dirty="0">
                <a:cs typeface="Microsoft Sans Serif"/>
              </a:rPr>
              <a:t> </a:t>
            </a:r>
            <a:r>
              <a:rPr sz="2000" dirty="0">
                <a:cs typeface="Microsoft Sans Serif"/>
              </a:rPr>
              <a:t>a</a:t>
            </a:r>
            <a:r>
              <a:rPr sz="2000" spc="-52" dirty="0">
                <a:cs typeface="Microsoft Sans Serif"/>
              </a:rPr>
              <a:t> </a:t>
            </a:r>
            <a:r>
              <a:rPr sz="2000" spc="85" dirty="0">
                <a:cs typeface="Microsoft Sans Serif"/>
              </a:rPr>
              <a:t>larger</a:t>
            </a:r>
            <a:r>
              <a:rPr sz="2000" spc="-52" dirty="0">
                <a:cs typeface="Microsoft Sans Serif"/>
              </a:rPr>
              <a:t> </a:t>
            </a:r>
            <a:r>
              <a:rPr sz="2000" spc="79" dirty="0">
                <a:cs typeface="Microsoft Sans Serif"/>
              </a:rPr>
              <a:t>payload</a:t>
            </a:r>
            <a:r>
              <a:rPr sz="2000" spc="-52" dirty="0">
                <a:cs typeface="Microsoft Sans Serif"/>
              </a:rPr>
              <a:t> </a:t>
            </a:r>
            <a:r>
              <a:rPr sz="2000" spc="33" dirty="0">
                <a:cs typeface="Microsoft Sans Serif"/>
              </a:rPr>
              <a:t>mass.</a:t>
            </a:r>
            <a:endParaRPr sz="2000" dirty="0">
              <a:cs typeface="Microsoft Sans Serif"/>
            </a:endParaRPr>
          </a:p>
          <a:p>
            <a:pPr marL="350216" marR="261844" indent="-342900">
              <a:lnSpc>
                <a:spcPct val="109100"/>
              </a:lnSpc>
              <a:spcBef>
                <a:spcPts val="1801"/>
              </a:spcBef>
              <a:buFont typeface="Wingdings" panose="05000000000000000000" pitchFamily="2" charset="2"/>
              <a:buChar char="Ø"/>
              <a:tabLst>
                <a:tab pos="230653" algn="l"/>
                <a:tab pos="231038" algn="l"/>
              </a:tabLst>
            </a:pPr>
            <a:r>
              <a:rPr sz="2000" spc="94" dirty="0">
                <a:cs typeface="Microsoft Sans Serif"/>
              </a:rPr>
              <a:t>Most</a:t>
            </a:r>
            <a:r>
              <a:rPr sz="2000" spc="-52" dirty="0">
                <a:cs typeface="Microsoft Sans Serif"/>
              </a:rPr>
              <a:t> </a:t>
            </a:r>
            <a:r>
              <a:rPr sz="2000" spc="133" dirty="0">
                <a:cs typeface="Microsoft Sans Serif"/>
              </a:rPr>
              <a:t>of</a:t>
            </a:r>
            <a:r>
              <a:rPr sz="2000" spc="-49" dirty="0">
                <a:cs typeface="Microsoft Sans Serif"/>
              </a:rPr>
              <a:t> </a:t>
            </a:r>
            <a:r>
              <a:rPr sz="2000" spc="88" dirty="0">
                <a:cs typeface="Microsoft Sans Serif"/>
              </a:rPr>
              <a:t>launch</a:t>
            </a:r>
            <a:r>
              <a:rPr sz="2000" spc="-49" dirty="0">
                <a:cs typeface="Microsoft Sans Serif"/>
              </a:rPr>
              <a:t> </a:t>
            </a:r>
            <a:r>
              <a:rPr sz="2000" spc="58" dirty="0">
                <a:cs typeface="Microsoft Sans Serif"/>
              </a:rPr>
              <a:t>sites</a:t>
            </a:r>
            <a:r>
              <a:rPr sz="2000" spc="-52" dirty="0">
                <a:cs typeface="Microsoft Sans Serif"/>
              </a:rPr>
              <a:t> </a:t>
            </a:r>
            <a:r>
              <a:rPr sz="2000" spc="52" dirty="0">
                <a:cs typeface="Microsoft Sans Serif"/>
              </a:rPr>
              <a:t>are</a:t>
            </a:r>
            <a:r>
              <a:rPr sz="2000" spc="-49" dirty="0">
                <a:cs typeface="Microsoft Sans Serif"/>
              </a:rPr>
              <a:t> </a:t>
            </a:r>
            <a:r>
              <a:rPr sz="2000" spc="91" dirty="0">
                <a:cs typeface="Microsoft Sans Serif"/>
              </a:rPr>
              <a:t>in</a:t>
            </a:r>
            <a:r>
              <a:rPr sz="2000" spc="-49" dirty="0">
                <a:cs typeface="Microsoft Sans Serif"/>
              </a:rPr>
              <a:t> </a:t>
            </a:r>
            <a:r>
              <a:rPr sz="2000" spc="112" dirty="0">
                <a:cs typeface="Microsoft Sans Serif"/>
              </a:rPr>
              <a:t>proximity</a:t>
            </a:r>
            <a:r>
              <a:rPr sz="2000" spc="-49" dirty="0">
                <a:cs typeface="Microsoft Sans Serif"/>
              </a:rPr>
              <a:t> </a:t>
            </a:r>
            <a:r>
              <a:rPr sz="2000" spc="143" dirty="0">
                <a:cs typeface="Microsoft Sans Serif"/>
              </a:rPr>
              <a:t>to</a:t>
            </a:r>
            <a:r>
              <a:rPr sz="2000" spc="-52" dirty="0">
                <a:cs typeface="Microsoft Sans Serif"/>
              </a:rPr>
              <a:t> </a:t>
            </a:r>
            <a:r>
              <a:rPr sz="2000" spc="109" dirty="0">
                <a:cs typeface="Microsoft Sans Serif"/>
              </a:rPr>
              <a:t>the</a:t>
            </a:r>
            <a:r>
              <a:rPr sz="2000" spc="-49" dirty="0">
                <a:cs typeface="Microsoft Sans Serif"/>
              </a:rPr>
              <a:t> </a:t>
            </a:r>
            <a:r>
              <a:rPr sz="2000" spc="69" dirty="0">
                <a:cs typeface="Microsoft Sans Serif"/>
              </a:rPr>
              <a:t>Equator</a:t>
            </a:r>
            <a:r>
              <a:rPr sz="2000" spc="-49" dirty="0">
                <a:cs typeface="Microsoft Sans Serif"/>
              </a:rPr>
              <a:t> </a:t>
            </a:r>
            <a:r>
              <a:rPr sz="2000" spc="79" dirty="0">
                <a:cs typeface="Microsoft Sans Serif"/>
              </a:rPr>
              <a:t>line </a:t>
            </a:r>
            <a:r>
              <a:rPr sz="2000" spc="-500" dirty="0">
                <a:cs typeface="Microsoft Sans Serif"/>
              </a:rPr>
              <a:t> </a:t>
            </a:r>
            <a:r>
              <a:rPr sz="2000" spc="85" dirty="0">
                <a:cs typeface="Microsoft Sans Serif"/>
              </a:rPr>
              <a:t>and</a:t>
            </a:r>
            <a:r>
              <a:rPr sz="2000" spc="-52" dirty="0">
                <a:cs typeface="Microsoft Sans Serif"/>
              </a:rPr>
              <a:t> </a:t>
            </a:r>
            <a:r>
              <a:rPr sz="2000" spc="55" dirty="0">
                <a:cs typeface="Microsoft Sans Serif"/>
              </a:rPr>
              <a:t>all</a:t>
            </a:r>
            <a:r>
              <a:rPr sz="2000" spc="-52" dirty="0">
                <a:cs typeface="Microsoft Sans Serif"/>
              </a:rPr>
              <a:t> </a:t>
            </a:r>
            <a:r>
              <a:rPr sz="2000" spc="109" dirty="0">
                <a:cs typeface="Microsoft Sans Serif"/>
              </a:rPr>
              <a:t>the</a:t>
            </a:r>
            <a:r>
              <a:rPr sz="2000" spc="-49" dirty="0">
                <a:cs typeface="Microsoft Sans Serif"/>
              </a:rPr>
              <a:t> </a:t>
            </a:r>
            <a:r>
              <a:rPr sz="2000" spc="58" dirty="0">
                <a:cs typeface="Microsoft Sans Serif"/>
              </a:rPr>
              <a:t>sites</a:t>
            </a:r>
            <a:r>
              <a:rPr sz="2000" spc="-52" dirty="0">
                <a:cs typeface="Microsoft Sans Serif"/>
              </a:rPr>
              <a:t> </a:t>
            </a:r>
            <a:r>
              <a:rPr sz="2000" spc="52" dirty="0">
                <a:cs typeface="Microsoft Sans Serif"/>
              </a:rPr>
              <a:t>are</a:t>
            </a:r>
            <a:r>
              <a:rPr sz="2000" spc="-52" dirty="0">
                <a:cs typeface="Microsoft Sans Serif"/>
              </a:rPr>
              <a:t> </a:t>
            </a:r>
            <a:r>
              <a:rPr sz="2000" spc="91" dirty="0">
                <a:cs typeface="Microsoft Sans Serif"/>
              </a:rPr>
              <a:t>in</a:t>
            </a:r>
            <a:r>
              <a:rPr sz="2000" spc="-49" dirty="0">
                <a:cs typeface="Microsoft Sans Serif"/>
              </a:rPr>
              <a:t> </a:t>
            </a:r>
            <a:r>
              <a:rPr sz="2000" spc="88" dirty="0">
                <a:cs typeface="Microsoft Sans Serif"/>
              </a:rPr>
              <a:t>very</a:t>
            </a:r>
            <a:r>
              <a:rPr sz="2000" spc="-52" dirty="0">
                <a:cs typeface="Microsoft Sans Serif"/>
              </a:rPr>
              <a:t> </a:t>
            </a:r>
            <a:r>
              <a:rPr sz="2000" spc="76" dirty="0">
                <a:cs typeface="Microsoft Sans Serif"/>
              </a:rPr>
              <a:t>close</a:t>
            </a:r>
            <a:r>
              <a:rPr sz="2000" spc="-49" dirty="0">
                <a:cs typeface="Microsoft Sans Serif"/>
              </a:rPr>
              <a:t> </a:t>
            </a:r>
            <a:r>
              <a:rPr sz="2000" spc="112" dirty="0">
                <a:cs typeface="Microsoft Sans Serif"/>
              </a:rPr>
              <a:t>proximity</a:t>
            </a:r>
            <a:r>
              <a:rPr sz="2000" spc="-52" dirty="0">
                <a:cs typeface="Microsoft Sans Serif"/>
              </a:rPr>
              <a:t> </a:t>
            </a:r>
            <a:r>
              <a:rPr sz="2000" spc="143" dirty="0">
                <a:cs typeface="Microsoft Sans Serif"/>
              </a:rPr>
              <a:t>to</a:t>
            </a:r>
            <a:r>
              <a:rPr sz="2000" spc="-52" dirty="0">
                <a:cs typeface="Microsoft Sans Serif"/>
              </a:rPr>
              <a:t> </a:t>
            </a:r>
            <a:r>
              <a:rPr sz="2000" spc="109" dirty="0">
                <a:cs typeface="Microsoft Sans Serif"/>
              </a:rPr>
              <a:t>the</a:t>
            </a:r>
            <a:r>
              <a:rPr sz="2000" spc="-49" dirty="0">
                <a:cs typeface="Microsoft Sans Serif"/>
              </a:rPr>
              <a:t> </a:t>
            </a:r>
            <a:r>
              <a:rPr sz="2000" spc="73" dirty="0">
                <a:cs typeface="Microsoft Sans Serif"/>
              </a:rPr>
              <a:t>coast.</a:t>
            </a:r>
            <a:endParaRPr sz="2000" dirty="0">
              <a:cs typeface="Microsoft Sans Serif"/>
            </a:endParaRPr>
          </a:p>
          <a:p>
            <a:pPr marL="350216" indent="-342900">
              <a:spcBef>
                <a:spcPts val="2010"/>
              </a:spcBef>
              <a:buFont typeface="Wingdings" panose="05000000000000000000" pitchFamily="2" charset="2"/>
              <a:buChar char="Ø"/>
              <a:tabLst>
                <a:tab pos="230653" algn="l"/>
                <a:tab pos="231038" algn="l"/>
              </a:tabLst>
            </a:pPr>
            <a:r>
              <a:rPr sz="2000" spc="33" dirty="0">
                <a:cs typeface="Microsoft Sans Serif"/>
              </a:rPr>
              <a:t>The</a:t>
            </a:r>
            <a:r>
              <a:rPr sz="2000" spc="-55" dirty="0">
                <a:cs typeface="Microsoft Sans Serif"/>
              </a:rPr>
              <a:t> </a:t>
            </a:r>
            <a:r>
              <a:rPr sz="2000" spc="61" dirty="0">
                <a:cs typeface="Microsoft Sans Serif"/>
              </a:rPr>
              <a:t>success</a:t>
            </a:r>
            <a:r>
              <a:rPr sz="2000" spc="-52" dirty="0">
                <a:cs typeface="Microsoft Sans Serif"/>
              </a:rPr>
              <a:t> </a:t>
            </a:r>
            <a:r>
              <a:rPr sz="2000" spc="82" dirty="0">
                <a:cs typeface="Microsoft Sans Serif"/>
              </a:rPr>
              <a:t>rate</a:t>
            </a:r>
            <a:r>
              <a:rPr sz="2000" spc="-55" dirty="0">
                <a:cs typeface="Microsoft Sans Serif"/>
              </a:rPr>
              <a:t> </a:t>
            </a:r>
            <a:r>
              <a:rPr sz="2000" spc="133" dirty="0">
                <a:cs typeface="Microsoft Sans Serif"/>
              </a:rPr>
              <a:t>of</a:t>
            </a:r>
            <a:r>
              <a:rPr sz="2000" spc="-52" dirty="0">
                <a:cs typeface="Microsoft Sans Serif"/>
              </a:rPr>
              <a:t> </a:t>
            </a:r>
            <a:r>
              <a:rPr sz="2000" spc="73" dirty="0">
                <a:cs typeface="Microsoft Sans Serif"/>
              </a:rPr>
              <a:t>launches</a:t>
            </a:r>
            <a:r>
              <a:rPr sz="2000" spc="-55" dirty="0">
                <a:cs typeface="Microsoft Sans Serif"/>
              </a:rPr>
              <a:t> </a:t>
            </a:r>
            <a:r>
              <a:rPr sz="2000" spc="58" dirty="0">
                <a:cs typeface="Microsoft Sans Serif"/>
              </a:rPr>
              <a:t>increases</a:t>
            </a:r>
            <a:r>
              <a:rPr sz="2000" spc="-52" dirty="0">
                <a:cs typeface="Microsoft Sans Serif"/>
              </a:rPr>
              <a:t> </a:t>
            </a:r>
            <a:r>
              <a:rPr sz="2000" spc="79" dirty="0">
                <a:cs typeface="Microsoft Sans Serif"/>
              </a:rPr>
              <a:t>over</a:t>
            </a:r>
            <a:r>
              <a:rPr sz="2000" spc="-55" dirty="0">
                <a:cs typeface="Microsoft Sans Serif"/>
              </a:rPr>
              <a:t> </a:t>
            </a:r>
            <a:r>
              <a:rPr sz="2000" spc="109" dirty="0">
                <a:cs typeface="Microsoft Sans Serif"/>
              </a:rPr>
              <a:t>the</a:t>
            </a:r>
            <a:r>
              <a:rPr sz="2000" spc="-52" dirty="0">
                <a:cs typeface="Microsoft Sans Serif"/>
              </a:rPr>
              <a:t> </a:t>
            </a:r>
            <a:r>
              <a:rPr sz="2000" spc="42" dirty="0">
                <a:cs typeface="Microsoft Sans Serif"/>
              </a:rPr>
              <a:t>years.</a:t>
            </a:r>
            <a:endParaRPr sz="2000" dirty="0">
              <a:cs typeface="Microsoft Sans Serif"/>
            </a:endParaRPr>
          </a:p>
          <a:p>
            <a:pPr marL="350216" marR="68541" indent="-342900">
              <a:lnSpc>
                <a:spcPct val="109100"/>
              </a:lnSpc>
              <a:spcBef>
                <a:spcPts val="1801"/>
              </a:spcBef>
              <a:buFont typeface="Wingdings" panose="05000000000000000000" pitchFamily="2" charset="2"/>
              <a:buChar char="Ø"/>
              <a:tabLst>
                <a:tab pos="230653" algn="l"/>
                <a:tab pos="231038" algn="l"/>
              </a:tabLst>
            </a:pPr>
            <a:r>
              <a:rPr sz="2000" spc="-30" dirty="0">
                <a:cs typeface="Microsoft Sans Serif"/>
              </a:rPr>
              <a:t>KSC</a:t>
            </a:r>
            <a:r>
              <a:rPr sz="2000" spc="-55" dirty="0">
                <a:cs typeface="Microsoft Sans Serif"/>
              </a:rPr>
              <a:t> </a:t>
            </a:r>
            <a:r>
              <a:rPr sz="2000" spc="58" dirty="0">
                <a:cs typeface="Microsoft Sans Serif"/>
              </a:rPr>
              <a:t>LC-39A</a:t>
            </a:r>
            <a:r>
              <a:rPr sz="2000" spc="-52" dirty="0">
                <a:cs typeface="Microsoft Sans Serif"/>
              </a:rPr>
              <a:t> </a:t>
            </a:r>
            <a:r>
              <a:rPr sz="2000" spc="30" dirty="0">
                <a:cs typeface="Microsoft Sans Serif"/>
              </a:rPr>
              <a:t>has</a:t>
            </a:r>
            <a:r>
              <a:rPr sz="2000" spc="-52" dirty="0">
                <a:cs typeface="Microsoft Sans Serif"/>
              </a:rPr>
              <a:t> </a:t>
            </a:r>
            <a:r>
              <a:rPr sz="2000" spc="109" dirty="0">
                <a:cs typeface="Microsoft Sans Serif"/>
              </a:rPr>
              <a:t>the</a:t>
            </a:r>
            <a:r>
              <a:rPr sz="2000" spc="-52" dirty="0">
                <a:cs typeface="Microsoft Sans Serif"/>
              </a:rPr>
              <a:t> </a:t>
            </a:r>
            <a:r>
              <a:rPr sz="2000" spc="94" dirty="0">
                <a:cs typeface="Microsoft Sans Serif"/>
              </a:rPr>
              <a:t>highest</a:t>
            </a:r>
            <a:r>
              <a:rPr sz="2000" spc="-52" dirty="0">
                <a:cs typeface="Microsoft Sans Serif"/>
              </a:rPr>
              <a:t> </a:t>
            </a:r>
            <a:r>
              <a:rPr sz="2000" spc="61" dirty="0">
                <a:cs typeface="Microsoft Sans Serif"/>
              </a:rPr>
              <a:t>success</a:t>
            </a:r>
            <a:r>
              <a:rPr sz="2000" spc="-55" dirty="0">
                <a:cs typeface="Microsoft Sans Serif"/>
              </a:rPr>
              <a:t> </a:t>
            </a:r>
            <a:r>
              <a:rPr sz="2000" spc="82" dirty="0">
                <a:cs typeface="Microsoft Sans Serif"/>
              </a:rPr>
              <a:t>rate</a:t>
            </a:r>
            <a:r>
              <a:rPr sz="2000" spc="-52" dirty="0">
                <a:cs typeface="Microsoft Sans Serif"/>
              </a:rPr>
              <a:t> </a:t>
            </a:r>
            <a:r>
              <a:rPr sz="2000" spc="133" dirty="0">
                <a:cs typeface="Microsoft Sans Serif"/>
              </a:rPr>
              <a:t>of</a:t>
            </a:r>
            <a:r>
              <a:rPr sz="2000" spc="-52" dirty="0">
                <a:cs typeface="Microsoft Sans Serif"/>
              </a:rPr>
              <a:t> </a:t>
            </a:r>
            <a:r>
              <a:rPr sz="2000" spc="109" dirty="0">
                <a:cs typeface="Microsoft Sans Serif"/>
              </a:rPr>
              <a:t>the</a:t>
            </a:r>
            <a:r>
              <a:rPr sz="2000" spc="-52" dirty="0">
                <a:cs typeface="Microsoft Sans Serif"/>
              </a:rPr>
              <a:t> </a:t>
            </a:r>
            <a:r>
              <a:rPr sz="2000" spc="73" dirty="0">
                <a:cs typeface="Microsoft Sans Serif"/>
              </a:rPr>
              <a:t>launches </a:t>
            </a:r>
            <a:r>
              <a:rPr sz="2000" spc="-497" dirty="0">
                <a:cs typeface="Microsoft Sans Serif"/>
              </a:rPr>
              <a:t> </a:t>
            </a:r>
            <a:r>
              <a:rPr sz="2000" spc="133" dirty="0">
                <a:cs typeface="Microsoft Sans Serif"/>
              </a:rPr>
              <a:t>from</a:t>
            </a:r>
            <a:r>
              <a:rPr sz="2000" spc="-55" dirty="0">
                <a:cs typeface="Microsoft Sans Serif"/>
              </a:rPr>
              <a:t> </a:t>
            </a:r>
            <a:r>
              <a:rPr sz="2000" spc="55" dirty="0">
                <a:cs typeface="Microsoft Sans Serif"/>
              </a:rPr>
              <a:t>all</a:t>
            </a:r>
            <a:r>
              <a:rPr sz="2000" spc="-52" dirty="0">
                <a:cs typeface="Microsoft Sans Serif"/>
              </a:rPr>
              <a:t> </a:t>
            </a:r>
            <a:r>
              <a:rPr sz="2000" spc="109" dirty="0">
                <a:cs typeface="Microsoft Sans Serif"/>
              </a:rPr>
              <a:t>the</a:t>
            </a:r>
            <a:r>
              <a:rPr sz="2000" spc="-52" dirty="0">
                <a:cs typeface="Microsoft Sans Serif"/>
              </a:rPr>
              <a:t> </a:t>
            </a:r>
            <a:r>
              <a:rPr sz="2000" spc="52" dirty="0">
                <a:cs typeface="Microsoft Sans Serif"/>
              </a:rPr>
              <a:t>sites.</a:t>
            </a:r>
            <a:endParaRPr sz="2000" dirty="0">
              <a:cs typeface="Microsoft Sans Serif"/>
            </a:endParaRPr>
          </a:p>
          <a:p>
            <a:pPr marL="350216" indent="-342900">
              <a:spcBef>
                <a:spcPts val="2007"/>
              </a:spcBef>
              <a:buFont typeface="Wingdings" panose="05000000000000000000" pitchFamily="2" charset="2"/>
              <a:buChar char="Ø"/>
              <a:tabLst>
                <a:tab pos="230653" algn="l"/>
                <a:tab pos="231038" algn="l"/>
              </a:tabLst>
            </a:pPr>
            <a:r>
              <a:rPr sz="2000" spc="130" dirty="0">
                <a:cs typeface="Microsoft Sans Serif"/>
              </a:rPr>
              <a:t>Orbi</a:t>
            </a:r>
            <a:r>
              <a:rPr sz="2000" spc="79" dirty="0">
                <a:cs typeface="Microsoft Sans Serif"/>
              </a:rPr>
              <a:t>t</a:t>
            </a:r>
            <a:r>
              <a:rPr sz="2000" spc="-9" dirty="0">
                <a:cs typeface="Microsoft Sans Serif"/>
              </a:rPr>
              <a:t>s</a:t>
            </a:r>
            <a:r>
              <a:rPr sz="2000" spc="-52" dirty="0">
                <a:cs typeface="Microsoft Sans Serif"/>
              </a:rPr>
              <a:t> </a:t>
            </a:r>
            <a:r>
              <a:rPr sz="2000" spc="-154" dirty="0">
                <a:cs typeface="Microsoft Sans Serif"/>
              </a:rPr>
              <a:t>E</a:t>
            </a:r>
            <a:r>
              <a:rPr sz="2000" spc="-69" dirty="0">
                <a:cs typeface="Microsoft Sans Serif"/>
              </a:rPr>
              <a:t>S-L</a:t>
            </a:r>
            <a:r>
              <a:rPr sz="2000" spc="-109" dirty="0">
                <a:cs typeface="Microsoft Sans Serif"/>
              </a:rPr>
              <a:t>1</a:t>
            </a:r>
            <a:r>
              <a:rPr sz="2000" spc="27" dirty="0">
                <a:cs typeface="Microsoft Sans Serif"/>
              </a:rPr>
              <a:t>,</a:t>
            </a:r>
            <a:r>
              <a:rPr sz="2000" spc="-52" dirty="0">
                <a:cs typeface="Microsoft Sans Serif"/>
              </a:rPr>
              <a:t> </a:t>
            </a:r>
            <a:r>
              <a:rPr sz="2000" spc="-85" dirty="0">
                <a:cs typeface="Microsoft Sans Serif"/>
              </a:rPr>
              <a:t>G</a:t>
            </a:r>
            <a:r>
              <a:rPr sz="2000" spc="-94" dirty="0">
                <a:cs typeface="Microsoft Sans Serif"/>
              </a:rPr>
              <a:t>E</a:t>
            </a:r>
            <a:r>
              <a:rPr sz="2000" spc="-33" dirty="0">
                <a:cs typeface="Microsoft Sans Serif"/>
              </a:rPr>
              <a:t>O</a:t>
            </a:r>
            <a:r>
              <a:rPr sz="2000" spc="27" dirty="0">
                <a:cs typeface="Microsoft Sans Serif"/>
              </a:rPr>
              <a:t>,</a:t>
            </a:r>
            <a:r>
              <a:rPr sz="2000" spc="-52" dirty="0">
                <a:cs typeface="Microsoft Sans Serif"/>
              </a:rPr>
              <a:t> H</a:t>
            </a:r>
            <a:r>
              <a:rPr sz="2000" spc="-67" dirty="0">
                <a:cs typeface="Microsoft Sans Serif"/>
              </a:rPr>
              <a:t>E</a:t>
            </a:r>
            <a:r>
              <a:rPr sz="2000" spc="73" dirty="0">
                <a:cs typeface="Microsoft Sans Serif"/>
              </a:rPr>
              <a:t>O</a:t>
            </a:r>
            <a:r>
              <a:rPr sz="2000" spc="-52" dirty="0">
                <a:cs typeface="Microsoft Sans Serif"/>
              </a:rPr>
              <a:t> </a:t>
            </a:r>
            <a:r>
              <a:rPr sz="2000" spc="85" dirty="0">
                <a:cs typeface="Microsoft Sans Serif"/>
              </a:rPr>
              <a:t>and</a:t>
            </a:r>
            <a:r>
              <a:rPr sz="2000" spc="-52" dirty="0">
                <a:cs typeface="Microsoft Sans Serif"/>
              </a:rPr>
              <a:t> </a:t>
            </a:r>
            <a:r>
              <a:rPr sz="2000" spc="-79" dirty="0">
                <a:cs typeface="Microsoft Sans Serif"/>
              </a:rPr>
              <a:t>S</a:t>
            </a:r>
            <a:r>
              <a:rPr sz="2000" spc="-67" dirty="0">
                <a:cs typeface="Microsoft Sans Serif"/>
              </a:rPr>
              <a:t>S</a:t>
            </a:r>
            <a:r>
              <a:rPr sz="2000" spc="73" dirty="0">
                <a:cs typeface="Microsoft Sans Serif"/>
              </a:rPr>
              <a:t>O</a:t>
            </a:r>
            <a:r>
              <a:rPr sz="2000" spc="-52" dirty="0">
                <a:cs typeface="Microsoft Sans Serif"/>
              </a:rPr>
              <a:t> </a:t>
            </a:r>
            <a:r>
              <a:rPr sz="2000" spc="52" dirty="0">
                <a:cs typeface="Microsoft Sans Serif"/>
              </a:rPr>
              <a:t>h</a:t>
            </a:r>
            <a:r>
              <a:rPr sz="2000" spc="21" dirty="0">
                <a:cs typeface="Microsoft Sans Serif"/>
              </a:rPr>
              <a:t>a</a:t>
            </a:r>
            <a:r>
              <a:rPr sz="2000" spc="73" dirty="0">
                <a:cs typeface="Microsoft Sans Serif"/>
              </a:rPr>
              <a:t>v</a:t>
            </a:r>
            <a:r>
              <a:rPr sz="2000" spc="49" dirty="0">
                <a:cs typeface="Microsoft Sans Serif"/>
              </a:rPr>
              <a:t>e</a:t>
            </a:r>
            <a:r>
              <a:rPr sz="2000" spc="-52" dirty="0">
                <a:cs typeface="Microsoft Sans Serif"/>
              </a:rPr>
              <a:t> </a:t>
            </a:r>
            <a:r>
              <a:rPr sz="2000" spc="100" dirty="0">
                <a:cs typeface="Microsoft Sans Serif"/>
              </a:rPr>
              <a:t>10</a:t>
            </a:r>
            <a:r>
              <a:rPr sz="2000" spc="94" dirty="0">
                <a:cs typeface="Microsoft Sans Serif"/>
              </a:rPr>
              <a:t>0</a:t>
            </a:r>
            <a:r>
              <a:rPr sz="2000" spc="-164" dirty="0">
                <a:cs typeface="Microsoft Sans Serif"/>
              </a:rPr>
              <a:t>%</a:t>
            </a:r>
            <a:r>
              <a:rPr sz="2000" spc="-52" dirty="0">
                <a:cs typeface="Microsoft Sans Serif"/>
              </a:rPr>
              <a:t> </a:t>
            </a:r>
            <a:r>
              <a:rPr sz="2000" spc="85" dirty="0">
                <a:cs typeface="Microsoft Sans Serif"/>
              </a:rPr>
              <a:t>succ</a:t>
            </a:r>
            <a:r>
              <a:rPr sz="2000" spc="100" dirty="0">
                <a:cs typeface="Microsoft Sans Serif"/>
              </a:rPr>
              <a:t>e</a:t>
            </a:r>
            <a:r>
              <a:rPr sz="2000" spc="-9" dirty="0">
                <a:cs typeface="Microsoft Sans Serif"/>
              </a:rPr>
              <a:t>ss</a:t>
            </a:r>
            <a:r>
              <a:rPr sz="2000" spc="-52" dirty="0">
                <a:cs typeface="Microsoft Sans Serif"/>
              </a:rPr>
              <a:t> </a:t>
            </a:r>
            <a:r>
              <a:rPr sz="2000" spc="106" dirty="0">
                <a:cs typeface="Microsoft Sans Serif"/>
              </a:rPr>
              <a:t>r</a:t>
            </a:r>
            <a:r>
              <a:rPr sz="2000" spc="-3" dirty="0">
                <a:cs typeface="Microsoft Sans Serif"/>
              </a:rPr>
              <a:t>a</a:t>
            </a:r>
            <a:r>
              <a:rPr sz="2000" spc="73" dirty="0">
                <a:cs typeface="Microsoft Sans Serif"/>
              </a:rPr>
              <a:t>t</a:t>
            </a:r>
            <a:r>
              <a:rPr sz="2000" spc="136" dirty="0">
                <a:cs typeface="Microsoft Sans Serif"/>
              </a:rPr>
              <a:t>e</a:t>
            </a:r>
            <a:r>
              <a:rPr sz="2000" spc="21" dirty="0">
                <a:cs typeface="Microsoft Sans Serif"/>
              </a:rPr>
              <a:t>.</a:t>
            </a:r>
            <a:endParaRPr sz="2000" dirty="0">
              <a:cs typeface="Microsoft Sans Serif"/>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276008"/>
            <a:ext cx="10104817" cy="55311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Using SpaceX Rest </a:t>
            </a:r>
            <a:r>
              <a:rPr lang="en-US" sz="7200" dirty="0" smtClean="0">
                <a:solidFill>
                  <a:schemeClr val="bg2">
                    <a:lumMod val="50000"/>
                  </a:schemeClr>
                </a:solidFill>
                <a:latin typeface="Abadi"/>
              </a:rPr>
              <a:t>API</a:t>
            </a:r>
          </a:p>
          <a:p>
            <a:pPr lvl="1">
              <a:lnSpc>
                <a:spcPct val="120000"/>
              </a:lnSpc>
              <a:spcBef>
                <a:spcPts val="1400"/>
              </a:spcBef>
            </a:pPr>
            <a:r>
              <a:rPr lang="en-US" sz="7200" dirty="0">
                <a:solidFill>
                  <a:schemeClr val="bg2">
                    <a:lumMod val="50000"/>
                  </a:schemeClr>
                </a:solidFill>
                <a:latin typeface="Abadi"/>
              </a:rPr>
              <a:t> Using Web Scrapping from </a:t>
            </a:r>
            <a:r>
              <a:rPr lang="en-US" sz="7200" dirty="0" smtClean="0">
                <a:solidFill>
                  <a:schemeClr val="bg2">
                    <a:lumMod val="50000"/>
                  </a:schemeClr>
                </a:solidFill>
                <a:latin typeface="Abadi"/>
              </a:rPr>
              <a:t>Wikipedia</a:t>
            </a:r>
            <a:endParaRPr lang="en-US" sz="7200" dirty="0" smtClean="0">
              <a:solidFill>
                <a:schemeClr val="bg2">
                  <a:lumMod val="50000"/>
                </a:schemeClr>
              </a:solidFill>
              <a:latin typeface="Abadi"/>
            </a:endParaRPr>
          </a:p>
          <a:p>
            <a:pPr>
              <a:lnSpc>
                <a:spcPct val="120000"/>
              </a:lnSpc>
              <a:spcBef>
                <a:spcPts val="1400"/>
              </a:spcBef>
            </a:pPr>
            <a:r>
              <a:rPr lang="en-US" sz="8000" dirty="0" smtClean="0">
                <a:solidFill>
                  <a:schemeClr val="accent3">
                    <a:lumMod val="25000"/>
                  </a:schemeClr>
                </a:solidFill>
                <a:latin typeface="Abadi"/>
              </a:rPr>
              <a:t>Perform </a:t>
            </a:r>
            <a:r>
              <a:rPr lang="en-US" sz="8000" dirty="0">
                <a:solidFill>
                  <a:schemeClr val="accent3">
                    <a:lumMod val="25000"/>
                  </a:schemeClr>
                </a:solidFill>
                <a:latin typeface="Abadi"/>
              </a:rPr>
              <a:t>data wrangling</a:t>
            </a:r>
          </a:p>
          <a:p>
            <a:pPr lvl="1">
              <a:lnSpc>
                <a:spcPct val="120000"/>
              </a:lnSpc>
              <a:spcBef>
                <a:spcPts val="1400"/>
              </a:spcBef>
            </a:pPr>
            <a:r>
              <a:rPr lang="en-US" sz="7200" dirty="0">
                <a:solidFill>
                  <a:schemeClr val="bg2">
                    <a:lumMod val="50000"/>
                  </a:schemeClr>
                </a:solidFill>
                <a:latin typeface="Abadi"/>
              </a:rPr>
              <a:t>Filtering the </a:t>
            </a:r>
            <a:r>
              <a:rPr lang="en-US" sz="7200" dirty="0" smtClean="0">
                <a:solidFill>
                  <a:schemeClr val="bg2">
                    <a:lumMod val="50000"/>
                  </a:schemeClr>
                </a:solidFill>
                <a:latin typeface="Abadi"/>
              </a:rPr>
              <a:t>data</a:t>
            </a:r>
          </a:p>
          <a:p>
            <a:pPr lvl="1">
              <a:lnSpc>
                <a:spcPct val="120000"/>
              </a:lnSpc>
              <a:spcBef>
                <a:spcPts val="1400"/>
              </a:spcBef>
            </a:pPr>
            <a:r>
              <a:rPr lang="en-US" sz="7200" dirty="0">
                <a:solidFill>
                  <a:schemeClr val="bg2">
                    <a:lumMod val="50000"/>
                  </a:schemeClr>
                </a:solidFill>
                <a:latin typeface="Abadi"/>
              </a:rPr>
              <a:t>Dealing with missing </a:t>
            </a:r>
            <a:r>
              <a:rPr lang="en-US" sz="7200" dirty="0" smtClean="0">
                <a:solidFill>
                  <a:schemeClr val="bg2">
                    <a:lumMod val="50000"/>
                  </a:schemeClr>
                </a:solidFill>
                <a:latin typeface="Abadi"/>
              </a:rPr>
              <a:t>values</a:t>
            </a:r>
          </a:p>
          <a:p>
            <a:pPr lvl="1">
              <a:lnSpc>
                <a:spcPct val="120000"/>
              </a:lnSpc>
              <a:spcBef>
                <a:spcPts val="1400"/>
              </a:spcBef>
            </a:pPr>
            <a:r>
              <a:rPr lang="en-US" sz="7200" dirty="0">
                <a:solidFill>
                  <a:schemeClr val="bg2">
                    <a:lumMod val="50000"/>
                  </a:schemeClr>
                </a:solidFill>
                <a:latin typeface="Abadi"/>
              </a:rPr>
              <a:t>Using One Hot Encoding to prepare the data to a binary classification</a:t>
            </a:r>
          </a:p>
          <a:p>
            <a:pPr>
              <a:lnSpc>
                <a:spcPct val="120000"/>
              </a:lnSpc>
              <a:spcBef>
                <a:spcPts val="1400"/>
              </a:spcBef>
            </a:pPr>
            <a:r>
              <a:rPr lang="en-US" sz="8000" dirty="0" smtClean="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smtClean="0">
                <a:solidFill>
                  <a:schemeClr val="accent3">
                    <a:lumMod val="25000"/>
                  </a:schemeClr>
                </a:solidFill>
                <a:latin typeface="Abadi"/>
              </a:rPr>
              <a:t>Perform </a:t>
            </a:r>
            <a:r>
              <a:rPr lang="en-US" sz="8000" dirty="0">
                <a:solidFill>
                  <a:schemeClr val="accent3">
                    <a:lumMod val="25000"/>
                  </a:schemeClr>
                </a:solidFill>
                <a:latin typeface="Abadi"/>
              </a:rPr>
              <a:t>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Building, tuning and evaluation of classification models to ensure the </a:t>
            </a:r>
            <a:r>
              <a:rPr lang="en-US" sz="7200" dirty="0" smtClean="0">
                <a:solidFill>
                  <a:schemeClr val="bg2">
                    <a:lumMod val="50000"/>
                  </a:schemeClr>
                </a:solidFill>
                <a:latin typeface="Abadi"/>
              </a:rPr>
              <a:t>best results</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p:cNvSpPr txBox="1"/>
          <p:nvPr/>
        </p:nvSpPr>
        <p:spPr>
          <a:xfrm>
            <a:off x="770011" y="1555274"/>
            <a:ext cx="9613509" cy="4555093"/>
          </a:xfrm>
          <a:prstGeom prst="rect">
            <a:avLst/>
          </a:prstGeom>
          <a:noFill/>
        </p:spPr>
        <p:txBody>
          <a:bodyPr wrap="square" rtlCol="0">
            <a:spAutoFit/>
          </a:bodyPr>
          <a:lstStyle/>
          <a:p>
            <a:r>
              <a:rPr lang="en-US" sz="2200" dirty="0"/>
              <a:t>Data collection process involved a combination of API requests from SpaceX </a:t>
            </a:r>
            <a:r>
              <a:rPr lang="en-US" sz="2200" dirty="0" smtClean="0"/>
              <a:t>REST API </a:t>
            </a:r>
            <a:r>
              <a:rPr lang="en-US" sz="2200" dirty="0"/>
              <a:t>and Web Scraping data from a table in SpaceX’s Wikipedia entry.</a:t>
            </a:r>
          </a:p>
          <a:p>
            <a:r>
              <a:rPr lang="en-US" sz="2200" dirty="0"/>
              <a:t>We had to use both of these data collection methods in order to get </a:t>
            </a:r>
            <a:r>
              <a:rPr lang="en-US" sz="2200" dirty="0" smtClean="0"/>
              <a:t>complete information </a:t>
            </a:r>
            <a:r>
              <a:rPr lang="en-US" sz="2200" dirty="0"/>
              <a:t>about the launches for a more detailed analysis</a:t>
            </a:r>
            <a:r>
              <a:rPr lang="en-US" sz="2200" dirty="0" smtClean="0"/>
              <a:t>.</a:t>
            </a:r>
          </a:p>
          <a:p>
            <a:endParaRPr lang="en-US" sz="2200" dirty="0"/>
          </a:p>
          <a:p>
            <a:r>
              <a:rPr lang="en-US" sz="2200" b="1" dirty="0">
                <a:solidFill>
                  <a:schemeClr val="accent3">
                    <a:lumMod val="25000"/>
                  </a:schemeClr>
                </a:solidFill>
                <a:latin typeface="Abadi" panose="020B0604020104020204" pitchFamily="34" charset="0"/>
              </a:rPr>
              <a:t>Data Columns are obtained by using SpaceX REST API:</a:t>
            </a:r>
          </a:p>
          <a:p>
            <a:r>
              <a:rPr lang="en-US" sz="2200" dirty="0" err="1"/>
              <a:t>FlightNumber</a:t>
            </a:r>
            <a:r>
              <a:rPr lang="en-US" sz="2200" dirty="0"/>
              <a:t>, Date, </a:t>
            </a:r>
            <a:r>
              <a:rPr lang="en-US" sz="2200" dirty="0" err="1"/>
              <a:t>BoosterVersion</a:t>
            </a:r>
            <a:r>
              <a:rPr lang="en-US" sz="2200" dirty="0"/>
              <a:t>, </a:t>
            </a:r>
            <a:r>
              <a:rPr lang="en-US" sz="2200" dirty="0" err="1"/>
              <a:t>PayloadMass</a:t>
            </a:r>
            <a:r>
              <a:rPr lang="en-US" sz="2200" dirty="0"/>
              <a:t>, Orbit, </a:t>
            </a:r>
            <a:r>
              <a:rPr lang="en-US" sz="2200" dirty="0" err="1"/>
              <a:t>LaunchSite</a:t>
            </a:r>
            <a:r>
              <a:rPr lang="en-US" sz="2200" dirty="0" smtClean="0"/>
              <a:t>, Outcome</a:t>
            </a:r>
            <a:r>
              <a:rPr lang="en-US" sz="2200" dirty="0"/>
              <a:t>, Flights, </a:t>
            </a:r>
            <a:r>
              <a:rPr lang="en-US" sz="2200" dirty="0" err="1"/>
              <a:t>GridFins</a:t>
            </a:r>
            <a:r>
              <a:rPr lang="en-US" sz="2200" dirty="0"/>
              <a:t>, Reused, Legs, </a:t>
            </a:r>
            <a:r>
              <a:rPr lang="en-US" sz="2200" dirty="0" err="1"/>
              <a:t>LandingPad</a:t>
            </a:r>
            <a:r>
              <a:rPr lang="en-US" sz="2200" dirty="0"/>
              <a:t>, Block, </a:t>
            </a:r>
            <a:r>
              <a:rPr lang="en-US" sz="2200" dirty="0" err="1"/>
              <a:t>ReusedCount</a:t>
            </a:r>
            <a:r>
              <a:rPr lang="en-US" sz="2200" dirty="0" smtClean="0"/>
              <a:t>, Serial</a:t>
            </a:r>
            <a:r>
              <a:rPr lang="en-US" sz="2200" dirty="0"/>
              <a:t>, Longitude, </a:t>
            </a:r>
            <a:r>
              <a:rPr lang="en-US" sz="2200" dirty="0" smtClean="0"/>
              <a:t>Latitude</a:t>
            </a:r>
          </a:p>
          <a:p>
            <a:endParaRPr lang="en-US" sz="2200" dirty="0"/>
          </a:p>
          <a:p>
            <a:r>
              <a:rPr lang="en-US" sz="2200" b="1" dirty="0">
                <a:solidFill>
                  <a:schemeClr val="accent3">
                    <a:lumMod val="25000"/>
                  </a:schemeClr>
                </a:solidFill>
                <a:latin typeface="Abadi" panose="020B0604020104020204" pitchFamily="34" charset="0"/>
              </a:rPr>
              <a:t>Data Columns are obtained by using Wikipedia Web Scraping:</a:t>
            </a:r>
          </a:p>
          <a:p>
            <a:r>
              <a:rPr lang="en-US" sz="2200" dirty="0"/>
              <a:t>Flight No., Launch site, Payload, </a:t>
            </a:r>
            <a:r>
              <a:rPr lang="en-US" sz="2200" dirty="0" err="1"/>
              <a:t>PayloadMass</a:t>
            </a:r>
            <a:r>
              <a:rPr lang="en-US" sz="2200" dirty="0"/>
              <a:t>, Orbit, Customer, </a:t>
            </a:r>
            <a:r>
              <a:rPr lang="en-US" sz="2200" dirty="0" smtClean="0"/>
              <a:t>Launch outcome</a:t>
            </a:r>
            <a:r>
              <a:rPr lang="en-US" sz="2200" dirty="0"/>
              <a:t>, Version Booster, Booster landing, Date, Time</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44" name="object 3"/>
          <p:cNvSpPr/>
          <p:nvPr/>
        </p:nvSpPr>
        <p:spPr>
          <a:xfrm>
            <a:off x="652790" y="1368529"/>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8"/>
                </a:lnTo>
                <a:lnTo>
                  <a:pt x="0" y="469857"/>
                </a:lnTo>
                <a:lnTo>
                  <a:pt x="0" y="2771690"/>
                </a:lnTo>
                <a:lnTo>
                  <a:pt x="864" y="2836649"/>
                </a:lnTo>
                <a:lnTo>
                  <a:pt x="3212" y="2892729"/>
                </a:lnTo>
                <a:lnTo>
                  <a:pt x="7783" y="2940819"/>
                </a:lnTo>
                <a:lnTo>
                  <a:pt x="15320" y="2981807"/>
                </a:lnTo>
                <a:lnTo>
                  <a:pt x="46497" y="3060935"/>
                </a:lnTo>
                <a:lnTo>
                  <a:pt x="72398" y="3101488"/>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8"/>
                </a:lnTo>
                <a:lnTo>
                  <a:pt x="3622186" y="3060935"/>
                </a:lnTo>
                <a:lnTo>
                  <a:pt x="3642120" y="3016580"/>
                </a:lnTo>
                <a:lnTo>
                  <a:pt x="3660900" y="2940819"/>
                </a:lnTo>
                <a:lnTo>
                  <a:pt x="3665471" y="2892729"/>
                </a:lnTo>
                <a:lnTo>
                  <a:pt x="3667819" y="2836649"/>
                </a:lnTo>
                <a:lnTo>
                  <a:pt x="3668684" y="2771690"/>
                </a:lnTo>
                <a:lnTo>
                  <a:pt x="3668684" y="469857"/>
                </a:lnTo>
                <a:lnTo>
                  <a:pt x="3667819" y="404898"/>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45" name="object 4"/>
          <p:cNvSpPr txBox="1"/>
          <p:nvPr/>
        </p:nvSpPr>
        <p:spPr>
          <a:xfrm>
            <a:off x="1097285" y="1807088"/>
            <a:ext cx="1335789" cy="1084473"/>
          </a:xfrm>
          <a:prstGeom prst="rect">
            <a:avLst/>
          </a:prstGeom>
        </p:spPr>
        <p:txBody>
          <a:bodyPr vert="horz" wrap="square" lIns="0" tIns="6931" rIns="0" bIns="0" rtlCol="0">
            <a:spAutoFit/>
          </a:bodyPr>
          <a:lstStyle/>
          <a:p>
            <a:pPr marL="7701" marR="3081" algn="ctr">
              <a:lnSpc>
                <a:spcPct val="111000"/>
              </a:lnSpc>
              <a:spcBef>
                <a:spcPts val="55"/>
              </a:spcBef>
            </a:pPr>
            <a:r>
              <a:rPr sz="1577" spc="67" dirty="0">
                <a:solidFill>
                  <a:prstClr val="black"/>
                </a:solidFill>
                <a:latin typeface="Microsoft Sans Serif"/>
                <a:cs typeface="Microsoft Sans Serif"/>
              </a:rPr>
              <a:t>Requesting </a:t>
            </a:r>
            <a:r>
              <a:rPr sz="1577" spc="69" dirty="0">
                <a:solidFill>
                  <a:prstClr val="black"/>
                </a:solidFill>
                <a:latin typeface="Microsoft Sans Serif"/>
                <a:cs typeface="Microsoft Sans Serif"/>
              </a:rPr>
              <a:t> </a:t>
            </a:r>
            <a:r>
              <a:rPr sz="1577" spc="94" dirty="0">
                <a:solidFill>
                  <a:prstClr val="black"/>
                </a:solidFill>
                <a:latin typeface="Microsoft Sans Serif"/>
                <a:cs typeface="Microsoft Sans Serif"/>
              </a:rPr>
              <a:t>rocket</a:t>
            </a:r>
            <a:r>
              <a:rPr sz="1577" spc="-91" dirty="0">
                <a:solidFill>
                  <a:prstClr val="black"/>
                </a:solidFill>
                <a:latin typeface="Microsoft Sans Serif"/>
                <a:cs typeface="Microsoft Sans Serif"/>
              </a:rPr>
              <a:t> </a:t>
            </a:r>
            <a:r>
              <a:rPr sz="1577" spc="82" dirty="0">
                <a:solidFill>
                  <a:prstClr val="black"/>
                </a:solidFill>
                <a:latin typeface="Microsoft Sans Serif"/>
                <a:cs typeface="Microsoft Sans Serif"/>
              </a:rPr>
              <a:t>launch </a:t>
            </a:r>
            <a:r>
              <a:rPr sz="1577" spc="-409" dirty="0">
                <a:solidFill>
                  <a:prstClr val="black"/>
                </a:solidFill>
                <a:latin typeface="Microsoft Sans Serif"/>
                <a:cs typeface="Microsoft Sans Serif"/>
              </a:rPr>
              <a:t> </a:t>
            </a:r>
            <a:r>
              <a:rPr sz="1577" spc="76" dirty="0">
                <a:solidFill>
                  <a:prstClr val="black"/>
                </a:solidFill>
                <a:latin typeface="Microsoft Sans Serif"/>
                <a:cs typeface="Microsoft Sans Serif"/>
              </a:rPr>
              <a:t>data </a:t>
            </a:r>
            <a:r>
              <a:rPr sz="1577" spc="121" dirty="0">
                <a:solidFill>
                  <a:prstClr val="black"/>
                </a:solidFill>
                <a:latin typeface="Microsoft Sans Serif"/>
                <a:cs typeface="Microsoft Sans Serif"/>
              </a:rPr>
              <a:t>from </a:t>
            </a:r>
            <a:r>
              <a:rPr sz="1577" spc="124" dirty="0">
                <a:solidFill>
                  <a:prstClr val="black"/>
                </a:solidFill>
                <a:latin typeface="Microsoft Sans Serif"/>
                <a:cs typeface="Microsoft Sans Serif"/>
              </a:rPr>
              <a:t> </a:t>
            </a:r>
            <a:r>
              <a:rPr sz="1577" spc="58" dirty="0">
                <a:solidFill>
                  <a:prstClr val="black"/>
                </a:solidFill>
                <a:latin typeface="Microsoft Sans Serif"/>
                <a:cs typeface="Microsoft Sans Serif"/>
              </a:rPr>
              <a:t>SpaceX</a:t>
            </a:r>
            <a:r>
              <a:rPr sz="1577" spc="-52" dirty="0">
                <a:solidFill>
                  <a:prstClr val="black"/>
                </a:solidFill>
                <a:latin typeface="Microsoft Sans Serif"/>
                <a:cs typeface="Microsoft Sans Serif"/>
              </a:rPr>
              <a:t> </a:t>
            </a:r>
            <a:r>
              <a:rPr sz="1577" spc="15" dirty="0">
                <a:solidFill>
                  <a:prstClr val="black"/>
                </a:solidFill>
                <a:latin typeface="Microsoft Sans Serif"/>
                <a:cs typeface="Microsoft Sans Serif"/>
              </a:rPr>
              <a:t>API</a:t>
            </a:r>
            <a:endParaRPr sz="1577">
              <a:solidFill>
                <a:prstClr val="black"/>
              </a:solidFill>
              <a:latin typeface="Microsoft Sans Serif"/>
              <a:cs typeface="Microsoft Sans Serif"/>
            </a:endParaRPr>
          </a:p>
        </p:txBody>
      </p:sp>
      <p:sp>
        <p:nvSpPr>
          <p:cNvPr id="46" name="object 5"/>
          <p:cNvSpPr/>
          <p:nvPr/>
        </p:nvSpPr>
        <p:spPr>
          <a:xfrm>
            <a:off x="3536972" y="1368529"/>
            <a:ext cx="2224902" cy="1965755"/>
          </a:xfrm>
          <a:custGeom>
            <a:avLst/>
            <a:gdLst/>
            <a:ahLst/>
            <a:cxnLst/>
            <a:rect l="l" t="t" r="r" b="b"/>
            <a:pathLst>
              <a:path w="3669029" h="3241675">
                <a:moveTo>
                  <a:pt x="3166800" y="0"/>
                </a:moveTo>
                <a:lnTo>
                  <a:pt x="501902" y="0"/>
                </a:lnTo>
                <a:lnTo>
                  <a:pt x="433018" y="113"/>
                </a:lnTo>
                <a:lnTo>
                  <a:pt x="373137" y="911"/>
                </a:lnTo>
                <a:lnTo>
                  <a:pt x="321439" y="3075"/>
                </a:lnTo>
                <a:lnTo>
                  <a:pt x="277108" y="7289"/>
                </a:lnTo>
                <a:lnTo>
                  <a:pt x="239324" y="14236"/>
                </a:lnTo>
                <a:lnTo>
                  <a:pt x="158608" y="47328"/>
                </a:lnTo>
                <a:lnTo>
                  <a:pt x="115137" y="77832"/>
                </a:lnTo>
                <a:lnTo>
                  <a:pt x="77718" y="115251"/>
                </a:lnTo>
                <a:lnTo>
                  <a:pt x="47214" y="158722"/>
                </a:lnTo>
                <a:lnTo>
                  <a:pt x="24487" y="207384"/>
                </a:lnTo>
                <a:lnTo>
                  <a:pt x="7175" y="277222"/>
                </a:lnTo>
                <a:lnTo>
                  <a:pt x="2961" y="321554"/>
                </a:lnTo>
                <a:lnTo>
                  <a:pt x="797" y="373251"/>
                </a:lnTo>
                <a:lnTo>
                  <a:pt x="0" y="433132"/>
                </a:lnTo>
                <a:lnTo>
                  <a:pt x="0" y="2808415"/>
                </a:lnTo>
                <a:lnTo>
                  <a:pt x="797" y="2868297"/>
                </a:lnTo>
                <a:lnTo>
                  <a:pt x="2961" y="2919994"/>
                </a:lnTo>
                <a:lnTo>
                  <a:pt x="7175" y="2964325"/>
                </a:lnTo>
                <a:lnTo>
                  <a:pt x="14122" y="3002109"/>
                </a:lnTo>
                <a:lnTo>
                  <a:pt x="47214" y="3082825"/>
                </a:lnTo>
                <a:lnTo>
                  <a:pt x="77718" y="3126296"/>
                </a:lnTo>
                <a:lnTo>
                  <a:pt x="115137" y="3163715"/>
                </a:lnTo>
                <a:lnTo>
                  <a:pt x="158608" y="3194220"/>
                </a:lnTo>
                <a:lnTo>
                  <a:pt x="207269" y="3216947"/>
                </a:lnTo>
                <a:lnTo>
                  <a:pt x="277108" y="3234259"/>
                </a:lnTo>
                <a:lnTo>
                  <a:pt x="321439" y="3238473"/>
                </a:lnTo>
                <a:lnTo>
                  <a:pt x="373137" y="3240637"/>
                </a:lnTo>
                <a:lnTo>
                  <a:pt x="433018" y="3241434"/>
                </a:lnTo>
                <a:lnTo>
                  <a:pt x="501902" y="3241548"/>
                </a:lnTo>
                <a:lnTo>
                  <a:pt x="3166800" y="3241548"/>
                </a:lnTo>
                <a:lnTo>
                  <a:pt x="3235684" y="3241434"/>
                </a:lnTo>
                <a:lnTo>
                  <a:pt x="3295566" y="3240637"/>
                </a:lnTo>
                <a:lnTo>
                  <a:pt x="3347263" y="3238473"/>
                </a:lnTo>
                <a:lnTo>
                  <a:pt x="3391594" y="3234259"/>
                </a:lnTo>
                <a:lnTo>
                  <a:pt x="3429378" y="3227311"/>
                </a:lnTo>
                <a:lnTo>
                  <a:pt x="3510094" y="3194220"/>
                </a:lnTo>
                <a:lnTo>
                  <a:pt x="3553565" y="3163715"/>
                </a:lnTo>
                <a:lnTo>
                  <a:pt x="3590984" y="3126296"/>
                </a:lnTo>
                <a:lnTo>
                  <a:pt x="3621488" y="3082825"/>
                </a:lnTo>
                <a:lnTo>
                  <a:pt x="3644215" y="3034164"/>
                </a:lnTo>
                <a:lnTo>
                  <a:pt x="3661528" y="2964325"/>
                </a:lnTo>
                <a:lnTo>
                  <a:pt x="3665742" y="2919994"/>
                </a:lnTo>
                <a:lnTo>
                  <a:pt x="3667906" y="2868297"/>
                </a:lnTo>
                <a:lnTo>
                  <a:pt x="3668703" y="2808415"/>
                </a:lnTo>
                <a:lnTo>
                  <a:pt x="3668703" y="433132"/>
                </a:lnTo>
                <a:lnTo>
                  <a:pt x="3667906" y="373251"/>
                </a:lnTo>
                <a:lnTo>
                  <a:pt x="3665742" y="321554"/>
                </a:lnTo>
                <a:lnTo>
                  <a:pt x="3661528" y="277222"/>
                </a:lnTo>
                <a:lnTo>
                  <a:pt x="3654580" y="239438"/>
                </a:lnTo>
                <a:lnTo>
                  <a:pt x="3621488" y="158722"/>
                </a:lnTo>
                <a:lnTo>
                  <a:pt x="3590984" y="115251"/>
                </a:lnTo>
                <a:lnTo>
                  <a:pt x="3553565" y="77832"/>
                </a:lnTo>
                <a:lnTo>
                  <a:pt x="3510094" y="47328"/>
                </a:lnTo>
                <a:lnTo>
                  <a:pt x="3461433" y="24601"/>
                </a:lnTo>
                <a:lnTo>
                  <a:pt x="3391594" y="7289"/>
                </a:lnTo>
                <a:lnTo>
                  <a:pt x="3347263" y="3075"/>
                </a:lnTo>
                <a:lnTo>
                  <a:pt x="3295566" y="911"/>
                </a:lnTo>
                <a:lnTo>
                  <a:pt x="3235684" y="113"/>
                </a:lnTo>
                <a:lnTo>
                  <a:pt x="3166800" y="0"/>
                </a:lnTo>
                <a:close/>
              </a:path>
            </a:pathLst>
          </a:custGeom>
          <a:solidFill>
            <a:srgbClr val="D5D5D5"/>
          </a:solidFill>
        </p:spPr>
        <p:txBody>
          <a:bodyPr wrap="square" lIns="0" tIns="0" rIns="0" bIns="0" rtlCol="0"/>
          <a:lstStyle/>
          <a:p>
            <a:endParaRPr sz="1092">
              <a:solidFill>
                <a:prstClr val="black"/>
              </a:solidFill>
            </a:endParaRPr>
          </a:p>
        </p:txBody>
      </p:sp>
      <p:sp>
        <p:nvSpPr>
          <p:cNvPr id="47" name="object 6"/>
          <p:cNvSpPr txBox="1"/>
          <p:nvPr/>
        </p:nvSpPr>
        <p:spPr>
          <a:xfrm>
            <a:off x="3605148" y="1548666"/>
            <a:ext cx="2088590" cy="1608515"/>
          </a:xfrm>
          <a:prstGeom prst="rect">
            <a:avLst/>
          </a:prstGeom>
        </p:spPr>
        <p:txBody>
          <a:bodyPr vert="horz" wrap="square" lIns="0" tIns="5776" rIns="0" bIns="0" rtlCol="0">
            <a:spAutoFit/>
          </a:bodyPr>
          <a:lstStyle/>
          <a:p>
            <a:pPr marL="121295" marR="116289" indent="-385" algn="ctr">
              <a:lnSpc>
                <a:spcPct val="111500"/>
              </a:lnSpc>
              <a:spcBef>
                <a:spcPts val="45"/>
              </a:spcBef>
            </a:pPr>
            <a:r>
              <a:rPr sz="1577" spc="91" dirty="0">
                <a:solidFill>
                  <a:prstClr val="black"/>
                </a:solidFill>
                <a:latin typeface="Microsoft Sans Serif"/>
                <a:cs typeface="Microsoft Sans Serif"/>
              </a:rPr>
              <a:t>Decoding </a:t>
            </a:r>
            <a:r>
              <a:rPr sz="1577" spc="97" dirty="0">
                <a:solidFill>
                  <a:prstClr val="black"/>
                </a:solidFill>
                <a:latin typeface="Microsoft Sans Serif"/>
                <a:cs typeface="Microsoft Sans Serif"/>
              </a:rPr>
              <a:t>the </a:t>
            </a:r>
            <a:r>
              <a:rPr sz="1577" spc="100" dirty="0">
                <a:solidFill>
                  <a:prstClr val="black"/>
                </a:solidFill>
                <a:latin typeface="Microsoft Sans Serif"/>
                <a:cs typeface="Microsoft Sans Serif"/>
              </a:rPr>
              <a:t> </a:t>
            </a:r>
            <a:r>
              <a:rPr sz="1577" spc="67" dirty="0">
                <a:solidFill>
                  <a:prstClr val="black"/>
                </a:solidFill>
                <a:latin typeface="Microsoft Sans Serif"/>
                <a:cs typeface="Microsoft Sans Serif"/>
              </a:rPr>
              <a:t>response </a:t>
            </a:r>
            <a:r>
              <a:rPr sz="1577" spc="109" dirty="0">
                <a:solidFill>
                  <a:prstClr val="black"/>
                </a:solidFill>
                <a:latin typeface="Microsoft Sans Serif"/>
                <a:cs typeface="Microsoft Sans Serif"/>
              </a:rPr>
              <a:t>content </a:t>
            </a:r>
            <a:r>
              <a:rPr sz="1577" spc="112" dirty="0">
                <a:solidFill>
                  <a:prstClr val="black"/>
                </a:solidFill>
                <a:latin typeface="Microsoft Sans Serif"/>
                <a:cs typeface="Microsoft Sans Serif"/>
              </a:rPr>
              <a:t> </a:t>
            </a:r>
            <a:r>
              <a:rPr sz="1577" spc="79" dirty="0">
                <a:solidFill>
                  <a:prstClr val="black"/>
                </a:solidFill>
                <a:latin typeface="Microsoft Sans Serif"/>
                <a:cs typeface="Microsoft Sans Serif"/>
              </a:rPr>
              <a:t>using</a:t>
            </a:r>
            <a:r>
              <a:rPr sz="1577" spc="-39" dirty="0">
                <a:solidFill>
                  <a:prstClr val="black"/>
                </a:solidFill>
                <a:latin typeface="Microsoft Sans Serif"/>
                <a:cs typeface="Microsoft Sans Serif"/>
              </a:rPr>
              <a:t> </a:t>
            </a:r>
            <a:r>
              <a:rPr sz="1577" spc="12" dirty="0">
                <a:solidFill>
                  <a:prstClr val="black"/>
                </a:solidFill>
                <a:latin typeface="Courier New"/>
                <a:cs typeface="Courier New"/>
              </a:rPr>
              <a:t>.json()</a:t>
            </a:r>
            <a:r>
              <a:rPr sz="1577" spc="-567" dirty="0">
                <a:solidFill>
                  <a:prstClr val="black"/>
                </a:solidFill>
                <a:latin typeface="Courier New"/>
                <a:cs typeface="Courier New"/>
              </a:rPr>
              <a:t> </a:t>
            </a:r>
            <a:r>
              <a:rPr sz="1577" spc="64" dirty="0">
                <a:solidFill>
                  <a:prstClr val="black"/>
                </a:solidFill>
                <a:latin typeface="Microsoft Sans Serif"/>
                <a:cs typeface="Microsoft Sans Serif"/>
              </a:rPr>
              <a:t>and  </a:t>
            </a:r>
            <a:r>
              <a:rPr sz="1577" spc="106" dirty="0">
                <a:solidFill>
                  <a:prstClr val="black"/>
                </a:solidFill>
                <a:latin typeface="Microsoft Sans Serif"/>
                <a:cs typeface="Microsoft Sans Serif"/>
              </a:rPr>
              <a:t>turning </a:t>
            </a:r>
            <a:r>
              <a:rPr sz="1577" spc="112" dirty="0">
                <a:solidFill>
                  <a:prstClr val="black"/>
                </a:solidFill>
                <a:latin typeface="Microsoft Sans Serif"/>
                <a:cs typeface="Microsoft Sans Serif"/>
              </a:rPr>
              <a:t>it </a:t>
            </a:r>
            <a:r>
              <a:rPr sz="1577" spc="103" dirty="0">
                <a:solidFill>
                  <a:prstClr val="black"/>
                </a:solidFill>
                <a:latin typeface="Microsoft Sans Serif"/>
                <a:cs typeface="Microsoft Sans Serif"/>
              </a:rPr>
              <a:t>into </a:t>
            </a:r>
            <a:r>
              <a:rPr sz="1577" spc="9" dirty="0">
                <a:solidFill>
                  <a:prstClr val="black"/>
                </a:solidFill>
                <a:latin typeface="Microsoft Sans Serif"/>
                <a:cs typeface="Microsoft Sans Serif"/>
              </a:rPr>
              <a:t>a </a:t>
            </a:r>
            <a:r>
              <a:rPr sz="1577" spc="12" dirty="0">
                <a:solidFill>
                  <a:prstClr val="black"/>
                </a:solidFill>
                <a:latin typeface="Microsoft Sans Serif"/>
                <a:cs typeface="Microsoft Sans Serif"/>
              </a:rPr>
              <a:t> </a:t>
            </a:r>
            <a:r>
              <a:rPr sz="1577" spc="85" dirty="0">
                <a:solidFill>
                  <a:prstClr val="black"/>
                </a:solidFill>
                <a:latin typeface="Microsoft Sans Serif"/>
                <a:cs typeface="Microsoft Sans Serif"/>
              </a:rPr>
              <a:t>dataframe</a:t>
            </a:r>
            <a:r>
              <a:rPr sz="1577" spc="-49" dirty="0">
                <a:solidFill>
                  <a:prstClr val="black"/>
                </a:solidFill>
                <a:latin typeface="Microsoft Sans Serif"/>
                <a:cs typeface="Microsoft Sans Serif"/>
              </a:rPr>
              <a:t> </a:t>
            </a:r>
            <a:r>
              <a:rPr sz="1577" spc="79" dirty="0">
                <a:solidFill>
                  <a:prstClr val="black"/>
                </a:solidFill>
                <a:latin typeface="Microsoft Sans Serif"/>
                <a:cs typeface="Microsoft Sans Serif"/>
              </a:rPr>
              <a:t>using</a:t>
            </a:r>
            <a:endParaRPr sz="1577">
              <a:solidFill>
                <a:prstClr val="black"/>
              </a:solidFill>
              <a:latin typeface="Microsoft Sans Serif"/>
              <a:cs typeface="Microsoft Sans Serif"/>
            </a:endParaRPr>
          </a:p>
          <a:p>
            <a:pPr algn="ctr">
              <a:lnSpc>
                <a:spcPts val="1874"/>
              </a:lnSpc>
            </a:pPr>
            <a:r>
              <a:rPr sz="1577" spc="12" dirty="0">
                <a:solidFill>
                  <a:prstClr val="black"/>
                </a:solidFill>
                <a:latin typeface="Courier New"/>
                <a:cs typeface="Courier New"/>
              </a:rPr>
              <a:t>.json_normalize()</a:t>
            </a:r>
            <a:endParaRPr sz="1577">
              <a:solidFill>
                <a:prstClr val="black"/>
              </a:solidFill>
              <a:latin typeface="Courier New"/>
              <a:cs typeface="Courier New"/>
            </a:endParaRPr>
          </a:p>
        </p:txBody>
      </p:sp>
      <p:sp>
        <p:nvSpPr>
          <p:cNvPr id="48" name="object 7"/>
          <p:cNvSpPr/>
          <p:nvPr/>
        </p:nvSpPr>
        <p:spPr>
          <a:xfrm>
            <a:off x="6421161" y="1368529"/>
            <a:ext cx="2224902" cy="1965755"/>
          </a:xfrm>
          <a:custGeom>
            <a:avLst/>
            <a:gdLst/>
            <a:ahLst/>
            <a:cxnLst/>
            <a:rect l="l" t="t" r="r" b="b"/>
            <a:pathLst>
              <a:path w="3669030" h="3241675">
                <a:moveTo>
                  <a:pt x="3166805" y="0"/>
                </a:moveTo>
                <a:lnTo>
                  <a:pt x="501902" y="0"/>
                </a:lnTo>
                <a:lnTo>
                  <a:pt x="433018" y="113"/>
                </a:lnTo>
                <a:lnTo>
                  <a:pt x="373136" y="911"/>
                </a:lnTo>
                <a:lnTo>
                  <a:pt x="321439" y="3075"/>
                </a:lnTo>
                <a:lnTo>
                  <a:pt x="277107" y="7289"/>
                </a:lnTo>
                <a:lnTo>
                  <a:pt x="239324" y="14236"/>
                </a:lnTo>
                <a:lnTo>
                  <a:pt x="158609" y="47328"/>
                </a:lnTo>
                <a:lnTo>
                  <a:pt x="115136" y="77832"/>
                </a:lnTo>
                <a:lnTo>
                  <a:pt x="77716" y="115251"/>
                </a:lnTo>
                <a:lnTo>
                  <a:pt x="47210" y="158722"/>
                </a:lnTo>
                <a:lnTo>
                  <a:pt x="24482" y="207384"/>
                </a:lnTo>
                <a:lnTo>
                  <a:pt x="7173" y="277222"/>
                </a:lnTo>
                <a:lnTo>
                  <a:pt x="2960" y="321554"/>
                </a:lnTo>
                <a:lnTo>
                  <a:pt x="797" y="373251"/>
                </a:lnTo>
                <a:lnTo>
                  <a:pt x="0" y="433132"/>
                </a:lnTo>
                <a:lnTo>
                  <a:pt x="0" y="2808415"/>
                </a:lnTo>
                <a:lnTo>
                  <a:pt x="797" y="2868297"/>
                </a:lnTo>
                <a:lnTo>
                  <a:pt x="2960" y="2919994"/>
                </a:lnTo>
                <a:lnTo>
                  <a:pt x="7173" y="2964325"/>
                </a:lnTo>
                <a:lnTo>
                  <a:pt x="14119" y="3002109"/>
                </a:lnTo>
                <a:lnTo>
                  <a:pt x="47210" y="3082825"/>
                </a:lnTo>
                <a:lnTo>
                  <a:pt x="77716" y="3126296"/>
                </a:lnTo>
                <a:lnTo>
                  <a:pt x="115136" y="3163715"/>
                </a:lnTo>
                <a:lnTo>
                  <a:pt x="158609" y="3194220"/>
                </a:lnTo>
                <a:lnTo>
                  <a:pt x="207272" y="3216947"/>
                </a:lnTo>
                <a:lnTo>
                  <a:pt x="277107" y="3234259"/>
                </a:lnTo>
                <a:lnTo>
                  <a:pt x="321439" y="3238473"/>
                </a:lnTo>
                <a:lnTo>
                  <a:pt x="373136" y="3240637"/>
                </a:lnTo>
                <a:lnTo>
                  <a:pt x="433018" y="3241434"/>
                </a:lnTo>
                <a:lnTo>
                  <a:pt x="501902" y="3241548"/>
                </a:lnTo>
                <a:lnTo>
                  <a:pt x="3166805" y="3241548"/>
                </a:lnTo>
                <a:lnTo>
                  <a:pt x="3235688" y="3241434"/>
                </a:lnTo>
                <a:lnTo>
                  <a:pt x="3295568" y="3240637"/>
                </a:lnTo>
                <a:lnTo>
                  <a:pt x="3347264" y="3238473"/>
                </a:lnTo>
                <a:lnTo>
                  <a:pt x="3391595" y="3234259"/>
                </a:lnTo>
                <a:lnTo>
                  <a:pt x="3429379" y="3227311"/>
                </a:lnTo>
                <a:lnTo>
                  <a:pt x="3510096" y="3194220"/>
                </a:lnTo>
                <a:lnTo>
                  <a:pt x="3553567" y="3163715"/>
                </a:lnTo>
                <a:lnTo>
                  <a:pt x="3590984" y="3126296"/>
                </a:lnTo>
                <a:lnTo>
                  <a:pt x="3621487" y="3082825"/>
                </a:lnTo>
                <a:lnTo>
                  <a:pt x="3644214" y="3034164"/>
                </a:lnTo>
                <a:lnTo>
                  <a:pt x="3661530" y="2964325"/>
                </a:lnTo>
                <a:lnTo>
                  <a:pt x="3665745" y="2919994"/>
                </a:lnTo>
                <a:lnTo>
                  <a:pt x="3667910" y="2868297"/>
                </a:lnTo>
                <a:lnTo>
                  <a:pt x="3668707" y="2808415"/>
                </a:lnTo>
                <a:lnTo>
                  <a:pt x="3668707" y="433132"/>
                </a:lnTo>
                <a:lnTo>
                  <a:pt x="3667910" y="373251"/>
                </a:lnTo>
                <a:lnTo>
                  <a:pt x="3665745" y="321554"/>
                </a:lnTo>
                <a:lnTo>
                  <a:pt x="3661530" y="277222"/>
                </a:lnTo>
                <a:lnTo>
                  <a:pt x="3654581" y="239438"/>
                </a:lnTo>
                <a:lnTo>
                  <a:pt x="3621487" y="158722"/>
                </a:lnTo>
                <a:lnTo>
                  <a:pt x="3590984" y="115251"/>
                </a:lnTo>
                <a:lnTo>
                  <a:pt x="3553567" y="77832"/>
                </a:lnTo>
                <a:lnTo>
                  <a:pt x="3510096" y="47328"/>
                </a:lnTo>
                <a:lnTo>
                  <a:pt x="3461435" y="24601"/>
                </a:lnTo>
                <a:lnTo>
                  <a:pt x="3391595" y="7289"/>
                </a:lnTo>
                <a:lnTo>
                  <a:pt x="3347264" y="3075"/>
                </a:lnTo>
                <a:lnTo>
                  <a:pt x="3295568" y="911"/>
                </a:lnTo>
                <a:lnTo>
                  <a:pt x="3235688" y="113"/>
                </a:lnTo>
                <a:lnTo>
                  <a:pt x="3166805" y="0"/>
                </a:lnTo>
                <a:close/>
              </a:path>
            </a:pathLst>
          </a:custGeom>
          <a:solidFill>
            <a:srgbClr val="D5D5D5"/>
          </a:solidFill>
        </p:spPr>
        <p:txBody>
          <a:bodyPr wrap="square" lIns="0" tIns="0" rIns="0" bIns="0" rtlCol="0"/>
          <a:lstStyle/>
          <a:p>
            <a:endParaRPr sz="1092">
              <a:solidFill>
                <a:prstClr val="black"/>
              </a:solidFill>
            </a:endParaRPr>
          </a:p>
        </p:txBody>
      </p:sp>
      <p:sp>
        <p:nvSpPr>
          <p:cNvPr id="49" name="object 8"/>
          <p:cNvSpPr txBox="1"/>
          <p:nvPr/>
        </p:nvSpPr>
        <p:spPr>
          <a:xfrm>
            <a:off x="6584389" y="1537430"/>
            <a:ext cx="1898368" cy="1623210"/>
          </a:xfrm>
          <a:prstGeom prst="rect">
            <a:avLst/>
          </a:prstGeom>
        </p:spPr>
        <p:txBody>
          <a:bodyPr vert="horz" wrap="square" lIns="0" tIns="6931" rIns="0" bIns="0" rtlCol="0">
            <a:spAutoFit/>
          </a:bodyPr>
          <a:lstStyle/>
          <a:p>
            <a:pPr marL="7701" marR="3081" algn="ctr">
              <a:lnSpc>
                <a:spcPct val="111000"/>
              </a:lnSpc>
              <a:spcBef>
                <a:spcPts val="55"/>
              </a:spcBef>
            </a:pPr>
            <a:r>
              <a:rPr sz="1577" spc="67" dirty="0">
                <a:solidFill>
                  <a:prstClr val="black"/>
                </a:solidFill>
                <a:latin typeface="Microsoft Sans Serif"/>
                <a:cs typeface="Microsoft Sans Serif"/>
              </a:rPr>
              <a:t>Requesting</a:t>
            </a:r>
            <a:r>
              <a:rPr sz="1577" spc="-85" dirty="0">
                <a:solidFill>
                  <a:prstClr val="black"/>
                </a:solidFill>
                <a:latin typeface="Microsoft Sans Serif"/>
                <a:cs typeface="Microsoft Sans Serif"/>
              </a:rPr>
              <a:t> </a:t>
            </a:r>
            <a:r>
              <a:rPr sz="1577" spc="85" dirty="0">
                <a:solidFill>
                  <a:prstClr val="black"/>
                </a:solidFill>
                <a:latin typeface="Microsoft Sans Serif"/>
                <a:cs typeface="Microsoft Sans Serif"/>
              </a:rPr>
              <a:t>needed </a:t>
            </a:r>
            <a:r>
              <a:rPr sz="1577" spc="-409" dirty="0">
                <a:solidFill>
                  <a:prstClr val="black"/>
                </a:solidFill>
                <a:latin typeface="Microsoft Sans Serif"/>
                <a:cs typeface="Microsoft Sans Serif"/>
              </a:rPr>
              <a:t> </a:t>
            </a:r>
            <a:r>
              <a:rPr sz="1577" spc="97" dirty="0">
                <a:solidFill>
                  <a:prstClr val="black"/>
                </a:solidFill>
                <a:latin typeface="Microsoft Sans Serif"/>
                <a:cs typeface="Microsoft Sans Serif"/>
              </a:rPr>
              <a:t>information about </a:t>
            </a:r>
            <a:r>
              <a:rPr sz="1577" spc="100" dirty="0">
                <a:solidFill>
                  <a:prstClr val="black"/>
                </a:solidFill>
                <a:latin typeface="Microsoft Sans Serif"/>
                <a:cs typeface="Microsoft Sans Serif"/>
              </a:rPr>
              <a:t> </a:t>
            </a:r>
            <a:r>
              <a:rPr sz="1577" spc="97" dirty="0">
                <a:solidFill>
                  <a:prstClr val="black"/>
                </a:solidFill>
                <a:latin typeface="Microsoft Sans Serif"/>
                <a:cs typeface="Microsoft Sans Serif"/>
              </a:rPr>
              <a:t>the </a:t>
            </a:r>
            <a:r>
              <a:rPr sz="1577" spc="69" dirty="0">
                <a:solidFill>
                  <a:prstClr val="black"/>
                </a:solidFill>
                <a:latin typeface="Microsoft Sans Serif"/>
                <a:cs typeface="Microsoft Sans Serif"/>
              </a:rPr>
              <a:t>launches </a:t>
            </a:r>
            <a:r>
              <a:rPr sz="1577" spc="121" dirty="0">
                <a:solidFill>
                  <a:prstClr val="black"/>
                </a:solidFill>
                <a:latin typeface="Microsoft Sans Serif"/>
                <a:cs typeface="Microsoft Sans Serif"/>
              </a:rPr>
              <a:t>from </a:t>
            </a:r>
            <a:r>
              <a:rPr sz="1577" spc="124" dirty="0">
                <a:solidFill>
                  <a:prstClr val="black"/>
                </a:solidFill>
                <a:latin typeface="Microsoft Sans Serif"/>
                <a:cs typeface="Microsoft Sans Serif"/>
              </a:rPr>
              <a:t> </a:t>
            </a:r>
            <a:r>
              <a:rPr sz="1577" spc="58" dirty="0">
                <a:solidFill>
                  <a:prstClr val="black"/>
                </a:solidFill>
                <a:latin typeface="Microsoft Sans Serif"/>
                <a:cs typeface="Microsoft Sans Serif"/>
              </a:rPr>
              <a:t>SpaceX</a:t>
            </a:r>
            <a:r>
              <a:rPr sz="1577" spc="-42" dirty="0">
                <a:solidFill>
                  <a:prstClr val="black"/>
                </a:solidFill>
                <a:latin typeface="Microsoft Sans Serif"/>
                <a:cs typeface="Microsoft Sans Serif"/>
              </a:rPr>
              <a:t> </a:t>
            </a:r>
            <a:r>
              <a:rPr sz="1577" spc="15" dirty="0">
                <a:solidFill>
                  <a:prstClr val="black"/>
                </a:solidFill>
                <a:latin typeface="Microsoft Sans Serif"/>
                <a:cs typeface="Microsoft Sans Serif"/>
              </a:rPr>
              <a:t>API</a:t>
            </a:r>
            <a:endParaRPr sz="1577">
              <a:solidFill>
                <a:prstClr val="black"/>
              </a:solidFill>
              <a:latin typeface="Microsoft Sans Serif"/>
              <a:cs typeface="Microsoft Sans Serif"/>
            </a:endParaRPr>
          </a:p>
          <a:p>
            <a:pPr marL="104352" marR="99732" algn="ctr">
              <a:lnSpc>
                <a:spcPct val="111000"/>
              </a:lnSpc>
            </a:pPr>
            <a:r>
              <a:rPr sz="1577" spc="103" dirty="0">
                <a:solidFill>
                  <a:prstClr val="black"/>
                </a:solidFill>
                <a:latin typeface="Microsoft Sans Serif"/>
                <a:cs typeface="Microsoft Sans Serif"/>
              </a:rPr>
              <a:t>by </a:t>
            </a:r>
            <a:r>
              <a:rPr sz="1577" spc="94" dirty="0">
                <a:solidFill>
                  <a:prstClr val="black"/>
                </a:solidFill>
                <a:latin typeface="Microsoft Sans Serif"/>
                <a:cs typeface="Microsoft Sans Serif"/>
              </a:rPr>
              <a:t>applying </a:t>
            </a:r>
            <a:r>
              <a:rPr sz="1577" spc="97" dirty="0">
                <a:solidFill>
                  <a:prstClr val="black"/>
                </a:solidFill>
                <a:latin typeface="Microsoft Sans Serif"/>
                <a:cs typeface="Microsoft Sans Serif"/>
              </a:rPr>
              <a:t> </a:t>
            </a:r>
            <a:r>
              <a:rPr sz="1577" spc="103" dirty="0">
                <a:solidFill>
                  <a:prstClr val="black"/>
                </a:solidFill>
                <a:latin typeface="Microsoft Sans Serif"/>
                <a:cs typeface="Microsoft Sans Serif"/>
              </a:rPr>
              <a:t>custom</a:t>
            </a:r>
            <a:r>
              <a:rPr sz="1577" spc="-76" dirty="0">
                <a:solidFill>
                  <a:prstClr val="black"/>
                </a:solidFill>
                <a:latin typeface="Microsoft Sans Serif"/>
                <a:cs typeface="Microsoft Sans Serif"/>
              </a:rPr>
              <a:t> </a:t>
            </a:r>
            <a:r>
              <a:rPr sz="1577" spc="97" dirty="0">
                <a:solidFill>
                  <a:prstClr val="black"/>
                </a:solidFill>
                <a:latin typeface="Microsoft Sans Serif"/>
                <a:cs typeface="Microsoft Sans Serif"/>
              </a:rPr>
              <a:t>functions</a:t>
            </a:r>
            <a:endParaRPr sz="1577">
              <a:solidFill>
                <a:prstClr val="black"/>
              </a:solidFill>
              <a:latin typeface="Microsoft Sans Serif"/>
              <a:cs typeface="Microsoft Sans Serif"/>
            </a:endParaRPr>
          </a:p>
        </p:txBody>
      </p:sp>
      <p:sp>
        <p:nvSpPr>
          <p:cNvPr id="50" name="object 9"/>
          <p:cNvSpPr/>
          <p:nvPr/>
        </p:nvSpPr>
        <p:spPr>
          <a:xfrm>
            <a:off x="9305350" y="1368529"/>
            <a:ext cx="2224902" cy="1965755"/>
          </a:xfrm>
          <a:custGeom>
            <a:avLst/>
            <a:gdLst/>
            <a:ahLst/>
            <a:cxnLst/>
            <a:rect l="l" t="t" r="r" b="b"/>
            <a:pathLst>
              <a:path w="3669030" h="3241675">
                <a:moveTo>
                  <a:pt x="3166794" y="0"/>
                </a:moveTo>
                <a:lnTo>
                  <a:pt x="501902" y="0"/>
                </a:lnTo>
                <a:lnTo>
                  <a:pt x="433018" y="113"/>
                </a:lnTo>
                <a:lnTo>
                  <a:pt x="373136" y="911"/>
                </a:lnTo>
                <a:lnTo>
                  <a:pt x="321437" y="3075"/>
                </a:lnTo>
                <a:lnTo>
                  <a:pt x="277104" y="7289"/>
                </a:lnTo>
                <a:lnTo>
                  <a:pt x="239318" y="14236"/>
                </a:lnTo>
                <a:lnTo>
                  <a:pt x="158604" y="47328"/>
                </a:lnTo>
                <a:lnTo>
                  <a:pt x="115134" y="77832"/>
                </a:lnTo>
                <a:lnTo>
                  <a:pt x="77715" y="115251"/>
                </a:lnTo>
                <a:lnTo>
                  <a:pt x="47210" y="158722"/>
                </a:lnTo>
                <a:lnTo>
                  <a:pt x="24482" y="207384"/>
                </a:lnTo>
                <a:lnTo>
                  <a:pt x="7173" y="277222"/>
                </a:lnTo>
                <a:lnTo>
                  <a:pt x="2960" y="321554"/>
                </a:lnTo>
                <a:lnTo>
                  <a:pt x="797" y="373251"/>
                </a:lnTo>
                <a:lnTo>
                  <a:pt x="0" y="433132"/>
                </a:lnTo>
                <a:lnTo>
                  <a:pt x="0" y="2808415"/>
                </a:lnTo>
                <a:lnTo>
                  <a:pt x="797" y="2868297"/>
                </a:lnTo>
                <a:lnTo>
                  <a:pt x="2960" y="2919994"/>
                </a:lnTo>
                <a:lnTo>
                  <a:pt x="7173" y="2964325"/>
                </a:lnTo>
                <a:lnTo>
                  <a:pt x="14119" y="3002109"/>
                </a:lnTo>
                <a:lnTo>
                  <a:pt x="47210" y="3082825"/>
                </a:lnTo>
                <a:lnTo>
                  <a:pt x="77715" y="3126296"/>
                </a:lnTo>
                <a:lnTo>
                  <a:pt x="115134" y="3163715"/>
                </a:lnTo>
                <a:lnTo>
                  <a:pt x="158604" y="3194220"/>
                </a:lnTo>
                <a:lnTo>
                  <a:pt x="207262" y="3216947"/>
                </a:lnTo>
                <a:lnTo>
                  <a:pt x="277104" y="3234259"/>
                </a:lnTo>
                <a:lnTo>
                  <a:pt x="321437" y="3238473"/>
                </a:lnTo>
                <a:lnTo>
                  <a:pt x="373136" y="3240637"/>
                </a:lnTo>
                <a:lnTo>
                  <a:pt x="433018" y="3241434"/>
                </a:lnTo>
                <a:lnTo>
                  <a:pt x="501902" y="3241548"/>
                </a:lnTo>
                <a:lnTo>
                  <a:pt x="3166794" y="3241548"/>
                </a:lnTo>
                <a:lnTo>
                  <a:pt x="3235678" y="3241434"/>
                </a:lnTo>
                <a:lnTo>
                  <a:pt x="3295560" y="3240637"/>
                </a:lnTo>
                <a:lnTo>
                  <a:pt x="3347259" y="3238473"/>
                </a:lnTo>
                <a:lnTo>
                  <a:pt x="3391592" y="3234259"/>
                </a:lnTo>
                <a:lnTo>
                  <a:pt x="3429378" y="3227311"/>
                </a:lnTo>
                <a:lnTo>
                  <a:pt x="3510092" y="3194220"/>
                </a:lnTo>
                <a:lnTo>
                  <a:pt x="3553562" y="3163715"/>
                </a:lnTo>
                <a:lnTo>
                  <a:pt x="3590981" y="3126296"/>
                </a:lnTo>
                <a:lnTo>
                  <a:pt x="3621486" y="3082825"/>
                </a:lnTo>
                <a:lnTo>
                  <a:pt x="3644214" y="3034164"/>
                </a:lnTo>
                <a:lnTo>
                  <a:pt x="3661523" y="2964325"/>
                </a:lnTo>
                <a:lnTo>
                  <a:pt x="3665736" y="2919994"/>
                </a:lnTo>
                <a:lnTo>
                  <a:pt x="3667900" y="2868297"/>
                </a:lnTo>
                <a:lnTo>
                  <a:pt x="3668697" y="2808415"/>
                </a:lnTo>
                <a:lnTo>
                  <a:pt x="3668697" y="433132"/>
                </a:lnTo>
                <a:lnTo>
                  <a:pt x="3667900" y="373251"/>
                </a:lnTo>
                <a:lnTo>
                  <a:pt x="3665736" y="321554"/>
                </a:lnTo>
                <a:lnTo>
                  <a:pt x="3661523" y="277222"/>
                </a:lnTo>
                <a:lnTo>
                  <a:pt x="3654577" y="239438"/>
                </a:lnTo>
                <a:lnTo>
                  <a:pt x="3621486" y="158722"/>
                </a:lnTo>
                <a:lnTo>
                  <a:pt x="3590981" y="115251"/>
                </a:lnTo>
                <a:lnTo>
                  <a:pt x="3553562" y="77832"/>
                </a:lnTo>
                <a:lnTo>
                  <a:pt x="3510092" y="47328"/>
                </a:lnTo>
                <a:lnTo>
                  <a:pt x="3461435" y="24601"/>
                </a:lnTo>
                <a:lnTo>
                  <a:pt x="3391592" y="7289"/>
                </a:lnTo>
                <a:lnTo>
                  <a:pt x="3347259" y="3075"/>
                </a:lnTo>
                <a:lnTo>
                  <a:pt x="3295560" y="911"/>
                </a:lnTo>
                <a:lnTo>
                  <a:pt x="3235678" y="113"/>
                </a:lnTo>
                <a:lnTo>
                  <a:pt x="3166794" y="0"/>
                </a:lnTo>
                <a:close/>
              </a:path>
            </a:pathLst>
          </a:custGeom>
          <a:solidFill>
            <a:srgbClr val="D5D5D5"/>
          </a:solidFill>
        </p:spPr>
        <p:txBody>
          <a:bodyPr wrap="square" lIns="0" tIns="0" rIns="0" bIns="0" rtlCol="0"/>
          <a:lstStyle/>
          <a:p>
            <a:endParaRPr sz="1092">
              <a:solidFill>
                <a:prstClr val="black"/>
              </a:solidFill>
            </a:endParaRPr>
          </a:p>
        </p:txBody>
      </p:sp>
      <p:sp>
        <p:nvSpPr>
          <p:cNvPr id="51" name="object 10"/>
          <p:cNvSpPr txBox="1"/>
          <p:nvPr/>
        </p:nvSpPr>
        <p:spPr>
          <a:xfrm>
            <a:off x="9532742" y="1941917"/>
            <a:ext cx="1770142" cy="815105"/>
          </a:xfrm>
          <a:prstGeom prst="rect">
            <a:avLst/>
          </a:prstGeom>
        </p:spPr>
        <p:txBody>
          <a:bodyPr vert="horz" wrap="square" lIns="0" tIns="6931" rIns="0" bIns="0" rtlCol="0">
            <a:spAutoFit/>
          </a:bodyPr>
          <a:lstStyle/>
          <a:p>
            <a:pPr marL="33116" marR="3081" indent="-25799" algn="just">
              <a:lnSpc>
                <a:spcPct val="111000"/>
              </a:lnSpc>
              <a:spcBef>
                <a:spcPts val="55"/>
              </a:spcBef>
            </a:pPr>
            <a:r>
              <a:rPr sz="1577" spc="97" dirty="0">
                <a:solidFill>
                  <a:prstClr val="black"/>
                </a:solidFill>
                <a:latin typeface="Microsoft Sans Serif"/>
                <a:cs typeface="Microsoft Sans Serif"/>
              </a:rPr>
              <a:t>Constructing</a:t>
            </a:r>
            <a:r>
              <a:rPr sz="1577" spc="-67" dirty="0">
                <a:solidFill>
                  <a:prstClr val="black"/>
                </a:solidFill>
                <a:latin typeface="Microsoft Sans Serif"/>
                <a:cs typeface="Microsoft Sans Serif"/>
              </a:rPr>
              <a:t> </a:t>
            </a:r>
            <a:r>
              <a:rPr sz="1577" spc="76" dirty="0">
                <a:solidFill>
                  <a:prstClr val="black"/>
                </a:solidFill>
                <a:latin typeface="Microsoft Sans Serif"/>
                <a:cs typeface="Microsoft Sans Serif"/>
              </a:rPr>
              <a:t>data </a:t>
            </a:r>
            <a:r>
              <a:rPr sz="1577" spc="-409" dirty="0">
                <a:solidFill>
                  <a:prstClr val="black"/>
                </a:solidFill>
                <a:latin typeface="Microsoft Sans Serif"/>
                <a:cs typeface="Microsoft Sans Serif"/>
              </a:rPr>
              <a:t> </a:t>
            </a:r>
            <a:r>
              <a:rPr sz="1577" spc="94" dirty="0">
                <a:solidFill>
                  <a:prstClr val="black"/>
                </a:solidFill>
                <a:latin typeface="Microsoft Sans Serif"/>
                <a:cs typeface="Microsoft Sans Serif"/>
              </a:rPr>
              <a:t>we</a:t>
            </a:r>
            <a:r>
              <a:rPr sz="1577" spc="-55" dirty="0">
                <a:solidFill>
                  <a:prstClr val="black"/>
                </a:solidFill>
                <a:latin typeface="Microsoft Sans Serif"/>
                <a:cs typeface="Microsoft Sans Serif"/>
              </a:rPr>
              <a:t> </a:t>
            </a:r>
            <a:r>
              <a:rPr sz="1577" spc="49" dirty="0">
                <a:solidFill>
                  <a:prstClr val="black"/>
                </a:solidFill>
                <a:latin typeface="Microsoft Sans Serif"/>
                <a:cs typeface="Microsoft Sans Serif"/>
              </a:rPr>
              <a:t>have</a:t>
            </a:r>
            <a:r>
              <a:rPr sz="1577" spc="-55" dirty="0">
                <a:solidFill>
                  <a:prstClr val="black"/>
                </a:solidFill>
                <a:latin typeface="Microsoft Sans Serif"/>
                <a:cs typeface="Microsoft Sans Serif"/>
              </a:rPr>
              <a:t> </a:t>
            </a:r>
            <a:r>
              <a:rPr sz="1577" spc="94" dirty="0">
                <a:solidFill>
                  <a:prstClr val="black"/>
                </a:solidFill>
                <a:latin typeface="Microsoft Sans Serif"/>
                <a:cs typeface="Microsoft Sans Serif"/>
              </a:rPr>
              <a:t>obtained </a:t>
            </a:r>
            <a:r>
              <a:rPr sz="1577" spc="-412" dirty="0">
                <a:solidFill>
                  <a:prstClr val="black"/>
                </a:solidFill>
                <a:latin typeface="Microsoft Sans Serif"/>
                <a:cs typeface="Microsoft Sans Serif"/>
              </a:rPr>
              <a:t> </a:t>
            </a:r>
            <a:r>
              <a:rPr sz="1577" spc="103" dirty="0">
                <a:solidFill>
                  <a:prstClr val="black"/>
                </a:solidFill>
                <a:latin typeface="Microsoft Sans Serif"/>
                <a:cs typeface="Microsoft Sans Serif"/>
              </a:rPr>
              <a:t>into</a:t>
            </a:r>
            <a:r>
              <a:rPr sz="1577" spc="-45" dirty="0">
                <a:solidFill>
                  <a:prstClr val="black"/>
                </a:solidFill>
                <a:latin typeface="Microsoft Sans Serif"/>
                <a:cs typeface="Microsoft Sans Serif"/>
              </a:rPr>
              <a:t> </a:t>
            </a:r>
            <a:r>
              <a:rPr sz="1577" spc="9" dirty="0">
                <a:solidFill>
                  <a:prstClr val="black"/>
                </a:solidFill>
                <a:latin typeface="Microsoft Sans Serif"/>
                <a:cs typeface="Microsoft Sans Serif"/>
              </a:rPr>
              <a:t>a</a:t>
            </a:r>
            <a:r>
              <a:rPr sz="1577" spc="-45" dirty="0">
                <a:solidFill>
                  <a:prstClr val="black"/>
                </a:solidFill>
                <a:latin typeface="Microsoft Sans Serif"/>
                <a:cs typeface="Microsoft Sans Serif"/>
              </a:rPr>
              <a:t> </a:t>
            </a:r>
            <a:r>
              <a:rPr sz="1577" spc="97" dirty="0">
                <a:solidFill>
                  <a:prstClr val="black"/>
                </a:solidFill>
                <a:latin typeface="Microsoft Sans Serif"/>
                <a:cs typeface="Microsoft Sans Serif"/>
              </a:rPr>
              <a:t>dictionary</a:t>
            </a:r>
            <a:endParaRPr sz="1577">
              <a:solidFill>
                <a:prstClr val="black"/>
              </a:solidFill>
              <a:latin typeface="Microsoft Sans Serif"/>
              <a:cs typeface="Microsoft Sans Serif"/>
            </a:endParaRPr>
          </a:p>
        </p:txBody>
      </p:sp>
      <p:sp>
        <p:nvSpPr>
          <p:cNvPr id="52" name="object 11"/>
          <p:cNvSpPr/>
          <p:nvPr/>
        </p:nvSpPr>
        <p:spPr>
          <a:xfrm>
            <a:off x="9305355" y="4002356"/>
            <a:ext cx="2224902" cy="1965755"/>
          </a:xfrm>
          <a:custGeom>
            <a:avLst/>
            <a:gdLst/>
            <a:ahLst/>
            <a:cxnLst/>
            <a:rect l="l" t="t" r="r" b="b"/>
            <a:pathLst>
              <a:path w="3669030" h="3241675">
                <a:moveTo>
                  <a:pt x="3124221" y="0"/>
                </a:moveTo>
                <a:lnTo>
                  <a:pt x="544456" y="0"/>
                </a:lnTo>
                <a:lnTo>
                  <a:pt x="469732" y="123"/>
                </a:lnTo>
                <a:lnTo>
                  <a:pt x="404774" y="988"/>
                </a:lnTo>
                <a:lnTo>
                  <a:pt x="348694" y="3335"/>
                </a:lnTo>
                <a:lnTo>
                  <a:pt x="300604" y="7907"/>
                </a:lnTo>
                <a:lnTo>
                  <a:pt x="259616" y="15443"/>
                </a:lnTo>
                <a:lnTo>
                  <a:pt x="180487" y="46620"/>
                </a:lnTo>
                <a:lnTo>
                  <a:pt x="139933" y="72521"/>
                </a:lnTo>
                <a:lnTo>
                  <a:pt x="103722" y="103848"/>
                </a:lnTo>
                <a:lnTo>
                  <a:pt x="72395" y="140058"/>
                </a:lnTo>
                <a:lnTo>
                  <a:pt x="46493" y="180612"/>
                </a:lnTo>
                <a:lnTo>
                  <a:pt x="26556" y="224966"/>
                </a:lnTo>
                <a:lnTo>
                  <a:pt x="7781" y="300727"/>
                </a:lnTo>
                <a:lnTo>
                  <a:pt x="3211" y="348818"/>
                </a:lnTo>
                <a:lnTo>
                  <a:pt x="864" y="404898"/>
                </a:lnTo>
                <a:lnTo>
                  <a:pt x="0" y="469856"/>
                </a:lnTo>
                <a:lnTo>
                  <a:pt x="0" y="2771690"/>
                </a:lnTo>
                <a:lnTo>
                  <a:pt x="864" y="2836648"/>
                </a:lnTo>
                <a:lnTo>
                  <a:pt x="3211" y="2892729"/>
                </a:lnTo>
                <a:lnTo>
                  <a:pt x="7781" y="2940819"/>
                </a:lnTo>
                <a:lnTo>
                  <a:pt x="15316" y="2981807"/>
                </a:lnTo>
                <a:lnTo>
                  <a:pt x="46493" y="3060935"/>
                </a:lnTo>
                <a:lnTo>
                  <a:pt x="72395" y="3101488"/>
                </a:lnTo>
                <a:lnTo>
                  <a:pt x="103722" y="3137699"/>
                </a:lnTo>
                <a:lnTo>
                  <a:pt x="139933" y="3169025"/>
                </a:lnTo>
                <a:lnTo>
                  <a:pt x="180487" y="3194926"/>
                </a:lnTo>
                <a:lnTo>
                  <a:pt x="224843" y="3214860"/>
                </a:lnTo>
                <a:lnTo>
                  <a:pt x="300604" y="3233640"/>
                </a:lnTo>
                <a:lnTo>
                  <a:pt x="348694" y="3238211"/>
                </a:lnTo>
                <a:lnTo>
                  <a:pt x="404774" y="3240558"/>
                </a:lnTo>
                <a:lnTo>
                  <a:pt x="469732" y="3241423"/>
                </a:lnTo>
                <a:lnTo>
                  <a:pt x="544456" y="3241547"/>
                </a:lnTo>
                <a:lnTo>
                  <a:pt x="3124221" y="3241547"/>
                </a:lnTo>
                <a:lnTo>
                  <a:pt x="3198945" y="3241423"/>
                </a:lnTo>
                <a:lnTo>
                  <a:pt x="3263903" y="3240558"/>
                </a:lnTo>
                <a:lnTo>
                  <a:pt x="3319983" y="3238211"/>
                </a:lnTo>
                <a:lnTo>
                  <a:pt x="3368073" y="3233640"/>
                </a:lnTo>
                <a:lnTo>
                  <a:pt x="3409060" y="3226103"/>
                </a:lnTo>
                <a:lnTo>
                  <a:pt x="3488190" y="3194926"/>
                </a:lnTo>
                <a:lnTo>
                  <a:pt x="3528744" y="3169025"/>
                </a:lnTo>
                <a:lnTo>
                  <a:pt x="3564955" y="3137699"/>
                </a:lnTo>
                <a:lnTo>
                  <a:pt x="3596282" y="3101488"/>
                </a:lnTo>
                <a:lnTo>
                  <a:pt x="3622184" y="3060935"/>
                </a:lnTo>
                <a:lnTo>
                  <a:pt x="3642121" y="3016580"/>
                </a:lnTo>
                <a:lnTo>
                  <a:pt x="3660896" y="2940819"/>
                </a:lnTo>
                <a:lnTo>
                  <a:pt x="3665466" y="2892729"/>
                </a:lnTo>
                <a:lnTo>
                  <a:pt x="3667813" y="2836648"/>
                </a:lnTo>
                <a:lnTo>
                  <a:pt x="3668677" y="2771690"/>
                </a:lnTo>
                <a:lnTo>
                  <a:pt x="3668677" y="469856"/>
                </a:lnTo>
                <a:lnTo>
                  <a:pt x="3667813" y="404898"/>
                </a:lnTo>
                <a:lnTo>
                  <a:pt x="3665466" y="348818"/>
                </a:lnTo>
                <a:lnTo>
                  <a:pt x="3660896" y="300727"/>
                </a:lnTo>
                <a:lnTo>
                  <a:pt x="3653361" y="259740"/>
                </a:lnTo>
                <a:lnTo>
                  <a:pt x="3622184" y="180612"/>
                </a:lnTo>
                <a:lnTo>
                  <a:pt x="3596282" y="140058"/>
                </a:lnTo>
                <a:lnTo>
                  <a:pt x="3564955" y="103848"/>
                </a:lnTo>
                <a:lnTo>
                  <a:pt x="3528744" y="72521"/>
                </a:lnTo>
                <a:lnTo>
                  <a:pt x="3488190" y="46620"/>
                </a:lnTo>
                <a:lnTo>
                  <a:pt x="3443834" y="26687"/>
                </a:lnTo>
                <a:lnTo>
                  <a:pt x="3368073" y="7907"/>
                </a:lnTo>
                <a:lnTo>
                  <a:pt x="3319983" y="3335"/>
                </a:lnTo>
                <a:lnTo>
                  <a:pt x="3263903" y="988"/>
                </a:lnTo>
                <a:lnTo>
                  <a:pt x="3198945" y="123"/>
                </a:lnTo>
                <a:lnTo>
                  <a:pt x="3124221" y="0"/>
                </a:lnTo>
                <a:close/>
              </a:path>
            </a:pathLst>
          </a:custGeom>
          <a:solidFill>
            <a:srgbClr val="D5D5D5"/>
          </a:solidFill>
        </p:spPr>
        <p:txBody>
          <a:bodyPr wrap="square" lIns="0" tIns="0" rIns="0" bIns="0" rtlCol="0"/>
          <a:lstStyle/>
          <a:p>
            <a:endParaRPr sz="1092">
              <a:solidFill>
                <a:prstClr val="black"/>
              </a:solidFill>
            </a:endParaRPr>
          </a:p>
        </p:txBody>
      </p:sp>
      <p:sp>
        <p:nvSpPr>
          <p:cNvPr id="53" name="object 12"/>
          <p:cNvSpPr txBox="1"/>
          <p:nvPr/>
        </p:nvSpPr>
        <p:spPr>
          <a:xfrm>
            <a:off x="9384213" y="4703082"/>
            <a:ext cx="2067026" cy="545736"/>
          </a:xfrm>
          <a:prstGeom prst="rect">
            <a:avLst/>
          </a:prstGeom>
        </p:spPr>
        <p:txBody>
          <a:bodyPr vert="horz" wrap="square" lIns="0" tIns="6931" rIns="0" bIns="0" rtlCol="0">
            <a:spAutoFit/>
          </a:bodyPr>
          <a:lstStyle/>
          <a:p>
            <a:pPr marL="102812" marR="3081" indent="-95496">
              <a:lnSpc>
                <a:spcPct val="111000"/>
              </a:lnSpc>
              <a:spcBef>
                <a:spcPts val="55"/>
              </a:spcBef>
            </a:pPr>
            <a:r>
              <a:rPr sz="1577" spc="82" dirty="0">
                <a:solidFill>
                  <a:prstClr val="black"/>
                </a:solidFill>
                <a:latin typeface="Microsoft Sans Serif"/>
                <a:cs typeface="Microsoft Sans Serif"/>
              </a:rPr>
              <a:t>Creating</a:t>
            </a:r>
            <a:r>
              <a:rPr sz="1577" spc="-64" dirty="0">
                <a:solidFill>
                  <a:prstClr val="black"/>
                </a:solidFill>
                <a:latin typeface="Microsoft Sans Serif"/>
                <a:cs typeface="Microsoft Sans Serif"/>
              </a:rPr>
              <a:t> </a:t>
            </a:r>
            <a:r>
              <a:rPr sz="1577" spc="9" dirty="0">
                <a:solidFill>
                  <a:prstClr val="black"/>
                </a:solidFill>
                <a:latin typeface="Microsoft Sans Serif"/>
                <a:cs typeface="Microsoft Sans Serif"/>
              </a:rPr>
              <a:t>a</a:t>
            </a:r>
            <a:r>
              <a:rPr sz="1577" spc="-64" dirty="0">
                <a:solidFill>
                  <a:prstClr val="black"/>
                </a:solidFill>
                <a:latin typeface="Microsoft Sans Serif"/>
                <a:cs typeface="Microsoft Sans Serif"/>
              </a:rPr>
              <a:t> </a:t>
            </a:r>
            <a:r>
              <a:rPr sz="1577" spc="85" dirty="0">
                <a:solidFill>
                  <a:prstClr val="black"/>
                </a:solidFill>
                <a:latin typeface="Microsoft Sans Serif"/>
                <a:cs typeface="Microsoft Sans Serif"/>
              </a:rPr>
              <a:t>dataframe </a:t>
            </a:r>
            <a:r>
              <a:rPr sz="1577" spc="-409" dirty="0">
                <a:solidFill>
                  <a:prstClr val="black"/>
                </a:solidFill>
                <a:latin typeface="Microsoft Sans Serif"/>
                <a:cs typeface="Microsoft Sans Serif"/>
              </a:rPr>
              <a:t> </a:t>
            </a:r>
            <a:r>
              <a:rPr sz="1577" spc="121" dirty="0">
                <a:solidFill>
                  <a:prstClr val="black"/>
                </a:solidFill>
                <a:latin typeface="Microsoft Sans Serif"/>
                <a:cs typeface="Microsoft Sans Serif"/>
              </a:rPr>
              <a:t>from</a:t>
            </a:r>
            <a:r>
              <a:rPr sz="1577" spc="-49" dirty="0">
                <a:solidFill>
                  <a:prstClr val="black"/>
                </a:solidFill>
                <a:latin typeface="Microsoft Sans Serif"/>
                <a:cs typeface="Microsoft Sans Serif"/>
              </a:rPr>
              <a:t> </a:t>
            </a:r>
            <a:r>
              <a:rPr sz="1577" spc="97" dirty="0">
                <a:solidFill>
                  <a:prstClr val="black"/>
                </a:solidFill>
                <a:latin typeface="Microsoft Sans Serif"/>
                <a:cs typeface="Microsoft Sans Serif"/>
              </a:rPr>
              <a:t>the</a:t>
            </a:r>
            <a:r>
              <a:rPr sz="1577" spc="-45" dirty="0">
                <a:solidFill>
                  <a:prstClr val="black"/>
                </a:solidFill>
                <a:latin typeface="Microsoft Sans Serif"/>
                <a:cs typeface="Microsoft Sans Serif"/>
              </a:rPr>
              <a:t> </a:t>
            </a:r>
            <a:r>
              <a:rPr sz="1577" spc="97" dirty="0">
                <a:solidFill>
                  <a:prstClr val="black"/>
                </a:solidFill>
                <a:latin typeface="Microsoft Sans Serif"/>
                <a:cs typeface="Microsoft Sans Serif"/>
              </a:rPr>
              <a:t>dictionary</a:t>
            </a:r>
            <a:endParaRPr sz="1577">
              <a:solidFill>
                <a:prstClr val="black"/>
              </a:solidFill>
              <a:latin typeface="Microsoft Sans Serif"/>
              <a:cs typeface="Microsoft Sans Serif"/>
            </a:endParaRPr>
          </a:p>
        </p:txBody>
      </p:sp>
      <p:sp>
        <p:nvSpPr>
          <p:cNvPr id="54" name="object 13"/>
          <p:cNvSpPr/>
          <p:nvPr/>
        </p:nvSpPr>
        <p:spPr>
          <a:xfrm>
            <a:off x="6421166" y="4002356"/>
            <a:ext cx="2224902" cy="1965755"/>
          </a:xfrm>
          <a:custGeom>
            <a:avLst/>
            <a:gdLst/>
            <a:ahLst/>
            <a:cxnLst/>
            <a:rect l="l" t="t" r="r" b="b"/>
            <a:pathLst>
              <a:path w="3669030" h="3241675">
                <a:moveTo>
                  <a:pt x="3124221" y="0"/>
                </a:moveTo>
                <a:lnTo>
                  <a:pt x="544456" y="0"/>
                </a:lnTo>
                <a:lnTo>
                  <a:pt x="469732" y="123"/>
                </a:lnTo>
                <a:lnTo>
                  <a:pt x="404774" y="988"/>
                </a:lnTo>
                <a:lnTo>
                  <a:pt x="348694" y="3335"/>
                </a:lnTo>
                <a:lnTo>
                  <a:pt x="300604" y="7907"/>
                </a:lnTo>
                <a:lnTo>
                  <a:pt x="259616" y="15443"/>
                </a:lnTo>
                <a:lnTo>
                  <a:pt x="180487" y="46620"/>
                </a:lnTo>
                <a:lnTo>
                  <a:pt x="139933" y="72521"/>
                </a:lnTo>
                <a:lnTo>
                  <a:pt x="103724" y="103848"/>
                </a:lnTo>
                <a:lnTo>
                  <a:pt x="72398" y="140058"/>
                </a:lnTo>
                <a:lnTo>
                  <a:pt x="46499" y="180612"/>
                </a:lnTo>
                <a:lnTo>
                  <a:pt x="26566" y="224966"/>
                </a:lnTo>
                <a:lnTo>
                  <a:pt x="7784" y="300727"/>
                </a:lnTo>
                <a:lnTo>
                  <a:pt x="3212" y="348818"/>
                </a:lnTo>
                <a:lnTo>
                  <a:pt x="864" y="404898"/>
                </a:lnTo>
                <a:lnTo>
                  <a:pt x="0" y="469856"/>
                </a:lnTo>
                <a:lnTo>
                  <a:pt x="0" y="2771690"/>
                </a:lnTo>
                <a:lnTo>
                  <a:pt x="864" y="2836648"/>
                </a:lnTo>
                <a:lnTo>
                  <a:pt x="3212" y="2892729"/>
                </a:lnTo>
                <a:lnTo>
                  <a:pt x="7784" y="2940819"/>
                </a:lnTo>
                <a:lnTo>
                  <a:pt x="15322" y="2981807"/>
                </a:lnTo>
                <a:lnTo>
                  <a:pt x="46499" y="3060935"/>
                </a:lnTo>
                <a:lnTo>
                  <a:pt x="72398" y="3101488"/>
                </a:lnTo>
                <a:lnTo>
                  <a:pt x="103724" y="3137699"/>
                </a:lnTo>
                <a:lnTo>
                  <a:pt x="139933" y="3169025"/>
                </a:lnTo>
                <a:lnTo>
                  <a:pt x="180487" y="3194926"/>
                </a:lnTo>
                <a:lnTo>
                  <a:pt x="224843" y="3214860"/>
                </a:lnTo>
                <a:lnTo>
                  <a:pt x="300604" y="3233640"/>
                </a:lnTo>
                <a:lnTo>
                  <a:pt x="348694" y="3238211"/>
                </a:lnTo>
                <a:lnTo>
                  <a:pt x="404774" y="3240558"/>
                </a:lnTo>
                <a:lnTo>
                  <a:pt x="469732" y="3241423"/>
                </a:lnTo>
                <a:lnTo>
                  <a:pt x="544456" y="3241547"/>
                </a:lnTo>
                <a:lnTo>
                  <a:pt x="3124221" y="3241547"/>
                </a:lnTo>
                <a:lnTo>
                  <a:pt x="3198946" y="3241423"/>
                </a:lnTo>
                <a:lnTo>
                  <a:pt x="3263906" y="3240558"/>
                </a:lnTo>
                <a:lnTo>
                  <a:pt x="3319988" y="3238211"/>
                </a:lnTo>
                <a:lnTo>
                  <a:pt x="3368081" y="3233640"/>
                </a:lnTo>
                <a:lnTo>
                  <a:pt x="3409070" y="3226103"/>
                </a:lnTo>
                <a:lnTo>
                  <a:pt x="3488197" y="3194926"/>
                </a:lnTo>
                <a:lnTo>
                  <a:pt x="3528749" y="3169025"/>
                </a:lnTo>
                <a:lnTo>
                  <a:pt x="3564960" y="3137699"/>
                </a:lnTo>
                <a:lnTo>
                  <a:pt x="3596286" y="3101488"/>
                </a:lnTo>
                <a:lnTo>
                  <a:pt x="3622188" y="3060935"/>
                </a:lnTo>
                <a:lnTo>
                  <a:pt x="3642121" y="3016580"/>
                </a:lnTo>
                <a:lnTo>
                  <a:pt x="3660903" y="2940819"/>
                </a:lnTo>
                <a:lnTo>
                  <a:pt x="3665475" y="2892729"/>
                </a:lnTo>
                <a:lnTo>
                  <a:pt x="3667823" y="2836648"/>
                </a:lnTo>
                <a:lnTo>
                  <a:pt x="3668688" y="2771690"/>
                </a:lnTo>
                <a:lnTo>
                  <a:pt x="3668688" y="469856"/>
                </a:lnTo>
                <a:lnTo>
                  <a:pt x="3667823" y="404898"/>
                </a:lnTo>
                <a:lnTo>
                  <a:pt x="3665475" y="348818"/>
                </a:lnTo>
                <a:lnTo>
                  <a:pt x="3660903" y="300727"/>
                </a:lnTo>
                <a:lnTo>
                  <a:pt x="3653366" y="259740"/>
                </a:lnTo>
                <a:lnTo>
                  <a:pt x="3622188" y="180612"/>
                </a:lnTo>
                <a:lnTo>
                  <a:pt x="3596286" y="140058"/>
                </a:lnTo>
                <a:lnTo>
                  <a:pt x="3564960" y="103848"/>
                </a:lnTo>
                <a:lnTo>
                  <a:pt x="3528749" y="72521"/>
                </a:lnTo>
                <a:lnTo>
                  <a:pt x="3488197" y="46620"/>
                </a:lnTo>
                <a:lnTo>
                  <a:pt x="3443844" y="26687"/>
                </a:lnTo>
                <a:lnTo>
                  <a:pt x="3368081" y="7907"/>
                </a:lnTo>
                <a:lnTo>
                  <a:pt x="3319988" y="3335"/>
                </a:lnTo>
                <a:lnTo>
                  <a:pt x="3263906" y="988"/>
                </a:lnTo>
                <a:lnTo>
                  <a:pt x="3198946" y="123"/>
                </a:lnTo>
                <a:lnTo>
                  <a:pt x="3124221" y="0"/>
                </a:lnTo>
                <a:close/>
              </a:path>
            </a:pathLst>
          </a:custGeom>
          <a:solidFill>
            <a:srgbClr val="D5D5D5"/>
          </a:solidFill>
        </p:spPr>
        <p:txBody>
          <a:bodyPr wrap="square" lIns="0" tIns="0" rIns="0" bIns="0" rtlCol="0"/>
          <a:lstStyle/>
          <a:p>
            <a:endParaRPr sz="1092">
              <a:solidFill>
                <a:prstClr val="black"/>
              </a:solidFill>
            </a:endParaRPr>
          </a:p>
        </p:txBody>
      </p:sp>
      <p:sp>
        <p:nvSpPr>
          <p:cNvPr id="55" name="object 14"/>
          <p:cNvSpPr txBox="1"/>
          <p:nvPr/>
        </p:nvSpPr>
        <p:spPr>
          <a:xfrm>
            <a:off x="6670603" y="4440915"/>
            <a:ext cx="1725859" cy="1084473"/>
          </a:xfrm>
          <a:prstGeom prst="rect">
            <a:avLst/>
          </a:prstGeom>
        </p:spPr>
        <p:txBody>
          <a:bodyPr vert="horz" wrap="square" lIns="0" tIns="6931" rIns="0" bIns="0" rtlCol="0">
            <a:spAutoFit/>
          </a:bodyPr>
          <a:lstStyle/>
          <a:p>
            <a:pPr marL="7701" marR="3081" algn="ctr">
              <a:lnSpc>
                <a:spcPct val="111000"/>
              </a:lnSpc>
              <a:spcBef>
                <a:spcPts val="55"/>
              </a:spcBef>
            </a:pPr>
            <a:r>
              <a:rPr sz="1577" spc="73" dirty="0">
                <a:solidFill>
                  <a:prstClr val="black"/>
                </a:solidFill>
                <a:latin typeface="Microsoft Sans Serif"/>
                <a:cs typeface="Microsoft Sans Serif"/>
              </a:rPr>
              <a:t>Filtering </a:t>
            </a:r>
            <a:r>
              <a:rPr sz="1577" spc="97" dirty="0">
                <a:solidFill>
                  <a:prstClr val="black"/>
                </a:solidFill>
                <a:latin typeface="Microsoft Sans Serif"/>
                <a:cs typeface="Microsoft Sans Serif"/>
              </a:rPr>
              <a:t>the </a:t>
            </a:r>
            <a:r>
              <a:rPr sz="1577" spc="100" dirty="0">
                <a:solidFill>
                  <a:prstClr val="black"/>
                </a:solidFill>
                <a:latin typeface="Microsoft Sans Serif"/>
                <a:cs typeface="Microsoft Sans Serif"/>
              </a:rPr>
              <a:t> </a:t>
            </a:r>
            <a:r>
              <a:rPr sz="1577" spc="85" dirty="0">
                <a:solidFill>
                  <a:prstClr val="black"/>
                </a:solidFill>
                <a:latin typeface="Microsoft Sans Serif"/>
                <a:cs typeface="Microsoft Sans Serif"/>
              </a:rPr>
              <a:t>dataframe</a:t>
            </a:r>
            <a:r>
              <a:rPr sz="1577" spc="-67" dirty="0">
                <a:solidFill>
                  <a:prstClr val="black"/>
                </a:solidFill>
                <a:latin typeface="Microsoft Sans Serif"/>
                <a:cs typeface="Microsoft Sans Serif"/>
              </a:rPr>
              <a:t> </a:t>
            </a:r>
            <a:r>
              <a:rPr sz="1577" spc="124" dirty="0">
                <a:solidFill>
                  <a:prstClr val="black"/>
                </a:solidFill>
                <a:latin typeface="Microsoft Sans Serif"/>
                <a:cs typeface="Microsoft Sans Serif"/>
              </a:rPr>
              <a:t>to</a:t>
            </a:r>
            <a:r>
              <a:rPr sz="1577" spc="-64" dirty="0">
                <a:solidFill>
                  <a:prstClr val="black"/>
                </a:solidFill>
                <a:latin typeface="Microsoft Sans Serif"/>
                <a:cs typeface="Microsoft Sans Serif"/>
              </a:rPr>
              <a:t> </a:t>
            </a:r>
            <a:r>
              <a:rPr sz="1577" spc="91" dirty="0">
                <a:solidFill>
                  <a:prstClr val="black"/>
                </a:solidFill>
                <a:latin typeface="Microsoft Sans Serif"/>
                <a:cs typeface="Microsoft Sans Serif"/>
              </a:rPr>
              <a:t>only </a:t>
            </a:r>
            <a:r>
              <a:rPr sz="1577" spc="-409" dirty="0">
                <a:solidFill>
                  <a:prstClr val="black"/>
                </a:solidFill>
                <a:latin typeface="Microsoft Sans Serif"/>
                <a:cs typeface="Microsoft Sans Serif"/>
              </a:rPr>
              <a:t> </a:t>
            </a:r>
            <a:r>
              <a:rPr sz="1577" spc="91" dirty="0">
                <a:solidFill>
                  <a:prstClr val="black"/>
                </a:solidFill>
                <a:latin typeface="Microsoft Sans Serif"/>
                <a:cs typeface="Microsoft Sans Serif"/>
              </a:rPr>
              <a:t>include </a:t>
            </a:r>
            <a:r>
              <a:rPr sz="1577" spc="49" dirty="0">
                <a:solidFill>
                  <a:prstClr val="black"/>
                </a:solidFill>
                <a:latin typeface="Microsoft Sans Serif"/>
                <a:cs typeface="Microsoft Sans Serif"/>
              </a:rPr>
              <a:t>Falcon </a:t>
            </a:r>
            <a:r>
              <a:rPr sz="1577" spc="149" dirty="0">
                <a:solidFill>
                  <a:prstClr val="black"/>
                </a:solidFill>
                <a:latin typeface="Microsoft Sans Serif"/>
                <a:cs typeface="Microsoft Sans Serif"/>
              </a:rPr>
              <a:t>9 </a:t>
            </a:r>
            <a:r>
              <a:rPr sz="1577" spc="152" dirty="0">
                <a:solidFill>
                  <a:prstClr val="black"/>
                </a:solidFill>
                <a:latin typeface="Microsoft Sans Serif"/>
                <a:cs typeface="Microsoft Sans Serif"/>
              </a:rPr>
              <a:t> </a:t>
            </a:r>
            <a:r>
              <a:rPr sz="1577" spc="69" dirty="0">
                <a:solidFill>
                  <a:prstClr val="black"/>
                </a:solidFill>
                <a:latin typeface="Microsoft Sans Serif"/>
                <a:cs typeface="Microsoft Sans Serif"/>
              </a:rPr>
              <a:t>launches</a:t>
            </a:r>
            <a:endParaRPr sz="1577">
              <a:solidFill>
                <a:prstClr val="black"/>
              </a:solidFill>
              <a:latin typeface="Microsoft Sans Serif"/>
              <a:cs typeface="Microsoft Sans Serif"/>
            </a:endParaRPr>
          </a:p>
        </p:txBody>
      </p:sp>
      <p:sp>
        <p:nvSpPr>
          <p:cNvPr id="56" name="object 15"/>
          <p:cNvSpPr/>
          <p:nvPr/>
        </p:nvSpPr>
        <p:spPr>
          <a:xfrm>
            <a:off x="3536978" y="4002356"/>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0"/>
                </a:lnTo>
                <a:lnTo>
                  <a:pt x="139935" y="72521"/>
                </a:lnTo>
                <a:lnTo>
                  <a:pt x="103724" y="103848"/>
                </a:lnTo>
                <a:lnTo>
                  <a:pt x="72398" y="140058"/>
                </a:lnTo>
                <a:lnTo>
                  <a:pt x="46497" y="180612"/>
                </a:lnTo>
                <a:lnTo>
                  <a:pt x="26563" y="224966"/>
                </a:lnTo>
                <a:lnTo>
                  <a:pt x="7783" y="300727"/>
                </a:lnTo>
                <a:lnTo>
                  <a:pt x="3212" y="348818"/>
                </a:lnTo>
                <a:lnTo>
                  <a:pt x="864" y="404898"/>
                </a:lnTo>
                <a:lnTo>
                  <a:pt x="0" y="469856"/>
                </a:lnTo>
                <a:lnTo>
                  <a:pt x="0" y="2771690"/>
                </a:lnTo>
                <a:lnTo>
                  <a:pt x="864" y="2836648"/>
                </a:lnTo>
                <a:lnTo>
                  <a:pt x="3212" y="2892729"/>
                </a:lnTo>
                <a:lnTo>
                  <a:pt x="7783" y="2940819"/>
                </a:lnTo>
                <a:lnTo>
                  <a:pt x="15320" y="2981807"/>
                </a:lnTo>
                <a:lnTo>
                  <a:pt x="46497" y="3060935"/>
                </a:lnTo>
                <a:lnTo>
                  <a:pt x="72398" y="3101488"/>
                </a:lnTo>
                <a:lnTo>
                  <a:pt x="103724" y="3137699"/>
                </a:lnTo>
                <a:lnTo>
                  <a:pt x="139935" y="3169025"/>
                </a:lnTo>
                <a:lnTo>
                  <a:pt x="180489" y="3194926"/>
                </a:lnTo>
                <a:lnTo>
                  <a:pt x="224844" y="3214860"/>
                </a:lnTo>
                <a:lnTo>
                  <a:pt x="300604" y="3233640"/>
                </a:lnTo>
                <a:lnTo>
                  <a:pt x="348694" y="3238211"/>
                </a:lnTo>
                <a:lnTo>
                  <a:pt x="404775" y="3240558"/>
                </a:lnTo>
                <a:lnTo>
                  <a:pt x="469733" y="3241423"/>
                </a:lnTo>
                <a:lnTo>
                  <a:pt x="544458" y="3241547"/>
                </a:lnTo>
                <a:lnTo>
                  <a:pt x="3124225" y="3241547"/>
                </a:lnTo>
                <a:lnTo>
                  <a:pt x="3198950" y="3241423"/>
                </a:lnTo>
                <a:lnTo>
                  <a:pt x="3263908" y="3240558"/>
                </a:lnTo>
                <a:lnTo>
                  <a:pt x="3319989" y="3238211"/>
                </a:lnTo>
                <a:lnTo>
                  <a:pt x="3368079" y="3233640"/>
                </a:lnTo>
                <a:lnTo>
                  <a:pt x="3409066" y="3226103"/>
                </a:lnTo>
                <a:lnTo>
                  <a:pt x="3488194" y="3194926"/>
                </a:lnTo>
                <a:lnTo>
                  <a:pt x="3528747" y="3169025"/>
                </a:lnTo>
                <a:lnTo>
                  <a:pt x="3564958" y="3137699"/>
                </a:lnTo>
                <a:lnTo>
                  <a:pt x="3596285" y="3101488"/>
                </a:lnTo>
                <a:lnTo>
                  <a:pt x="3622186" y="3060935"/>
                </a:lnTo>
                <a:lnTo>
                  <a:pt x="3642120" y="3016580"/>
                </a:lnTo>
                <a:lnTo>
                  <a:pt x="3660900" y="2940819"/>
                </a:lnTo>
                <a:lnTo>
                  <a:pt x="3665471" y="2892729"/>
                </a:lnTo>
                <a:lnTo>
                  <a:pt x="3667819" y="2836648"/>
                </a:lnTo>
                <a:lnTo>
                  <a:pt x="3668684" y="2771690"/>
                </a:lnTo>
                <a:lnTo>
                  <a:pt x="3668684" y="469856"/>
                </a:lnTo>
                <a:lnTo>
                  <a:pt x="3667819" y="404898"/>
                </a:lnTo>
                <a:lnTo>
                  <a:pt x="3665471" y="348818"/>
                </a:lnTo>
                <a:lnTo>
                  <a:pt x="3660900" y="300727"/>
                </a:lnTo>
                <a:lnTo>
                  <a:pt x="3653363" y="259740"/>
                </a:lnTo>
                <a:lnTo>
                  <a:pt x="3622186" y="180612"/>
                </a:lnTo>
                <a:lnTo>
                  <a:pt x="3596285" y="140058"/>
                </a:lnTo>
                <a:lnTo>
                  <a:pt x="3564958" y="103848"/>
                </a:lnTo>
                <a:lnTo>
                  <a:pt x="3528747" y="72521"/>
                </a:lnTo>
                <a:lnTo>
                  <a:pt x="3488194" y="46620"/>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57" name="object 16"/>
          <p:cNvSpPr txBox="1"/>
          <p:nvPr/>
        </p:nvSpPr>
        <p:spPr>
          <a:xfrm>
            <a:off x="3742323" y="4306087"/>
            <a:ext cx="1814039" cy="1353842"/>
          </a:xfrm>
          <a:prstGeom prst="rect">
            <a:avLst/>
          </a:prstGeom>
        </p:spPr>
        <p:txBody>
          <a:bodyPr vert="horz" wrap="square" lIns="0" tIns="6931" rIns="0" bIns="0" rtlCol="0">
            <a:spAutoFit/>
          </a:bodyPr>
          <a:lstStyle/>
          <a:p>
            <a:pPr marL="7316" marR="3081" algn="ctr">
              <a:lnSpc>
                <a:spcPct val="111000"/>
              </a:lnSpc>
              <a:spcBef>
                <a:spcPts val="55"/>
              </a:spcBef>
            </a:pPr>
            <a:r>
              <a:rPr sz="1577" spc="64" dirty="0">
                <a:solidFill>
                  <a:prstClr val="black"/>
                </a:solidFill>
                <a:latin typeface="Microsoft Sans Serif"/>
                <a:cs typeface="Microsoft Sans Serif"/>
              </a:rPr>
              <a:t>Replacing </a:t>
            </a:r>
            <a:r>
              <a:rPr sz="1577" spc="76" dirty="0">
                <a:solidFill>
                  <a:prstClr val="black"/>
                </a:solidFill>
                <a:latin typeface="Microsoft Sans Serif"/>
                <a:cs typeface="Microsoft Sans Serif"/>
              </a:rPr>
              <a:t>missing </a:t>
            </a:r>
            <a:r>
              <a:rPr sz="1577" spc="-412" dirty="0">
                <a:solidFill>
                  <a:prstClr val="black"/>
                </a:solidFill>
                <a:latin typeface="Microsoft Sans Serif"/>
                <a:cs typeface="Microsoft Sans Serif"/>
              </a:rPr>
              <a:t> </a:t>
            </a:r>
            <a:r>
              <a:rPr sz="1577" spc="52" dirty="0">
                <a:solidFill>
                  <a:prstClr val="black"/>
                </a:solidFill>
                <a:latin typeface="Microsoft Sans Serif"/>
                <a:cs typeface="Microsoft Sans Serif"/>
              </a:rPr>
              <a:t>values </a:t>
            </a:r>
            <a:r>
              <a:rPr sz="1577" spc="118" dirty="0">
                <a:solidFill>
                  <a:prstClr val="black"/>
                </a:solidFill>
                <a:latin typeface="Microsoft Sans Serif"/>
                <a:cs typeface="Microsoft Sans Serif"/>
              </a:rPr>
              <a:t>of </a:t>
            </a:r>
            <a:r>
              <a:rPr sz="1577" spc="42" dirty="0">
                <a:solidFill>
                  <a:prstClr val="black"/>
                </a:solidFill>
                <a:latin typeface="Microsoft Sans Serif"/>
                <a:cs typeface="Microsoft Sans Serif"/>
              </a:rPr>
              <a:t>Payload </a:t>
            </a:r>
            <a:r>
              <a:rPr sz="1577" spc="45" dirty="0">
                <a:solidFill>
                  <a:prstClr val="black"/>
                </a:solidFill>
                <a:latin typeface="Microsoft Sans Serif"/>
                <a:cs typeface="Microsoft Sans Serif"/>
              </a:rPr>
              <a:t> </a:t>
            </a:r>
            <a:r>
              <a:rPr sz="1577" spc="27" dirty="0">
                <a:solidFill>
                  <a:prstClr val="black"/>
                </a:solidFill>
                <a:latin typeface="Microsoft Sans Serif"/>
                <a:cs typeface="Microsoft Sans Serif"/>
              </a:rPr>
              <a:t>Mass </a:t>
            </a:r>
            <a:r>
              <a:rPr sz="1577" spc="106" dirty="0">
                <a:solidFill>
                  <a:prstClr val="black"/>
                </a:solidFill>
                <a:latin typeface="Microsoft Sans Serif"/>
                <a:cs typeface="Microsoft Sans Serif"/>
              </a:rPr>
              <a:t>column </a:t>
            </a:r>
            <a:r>
              <a:rPr sz="1577" spc="121" dirty="0">
                <a:solidFill>
                  <a:prstClr val="black"/>
                </a:solidFill>
                <a:latin typeface="Microsoft Sans Serif"/>
                <a:cs typeface="Microsoft Sans Serif"/>
              </a:rPr>
              <a:t>with </a:t>
            </a:r>
            <a:r>
              <a:rPr sz="1577" spc="-412" dirty="0">
                <a:solidFill>
                  <a:prstClr val="black"/>
                </a:solidFill>
                <a:latin typeface="Microsoft Sans Serif"/>
                <a:cs typeface="Microsoft Sans Serif"/>
              </a:rPr>
              <a:t> </a:t>
            </a:r>
            <a:r>
              <a:rPr sz="1577" spc="85" dirty="0">
                <a:solidFill>
                  <a:prstClr val="black"/>
                </a:solidFill>
                <a:latin typeface="Microsoft Sans Serif"/>
                <a:cs typeface="Microsoft Sans Serif"/>
              </a:rPr>
              <a:t>calculated</a:t>
            </a:r>
            <a:r>
              <a:rPr sz="1577" spc="-82" dirty="0">
                <a:solidFill>
                  <a:prstClr val="black"/>
                </a:solidFill>
                <a:latin typeface="Microsoft Sans Serif"/>
                <a:cs typeface="Microsoft Sans Serif"/>
              </a:rPr>
              <a:t> </a:t>
            </a:r>
            <a:r>
              <a:rPr sz="1577" spc="52" dirty="0">
                <a:solidFill>
                  <a:prstClr val="black"/>
                </a:solidFill>
                <a:latin typeface="Microsoft Sans Serif"/>
                <a:cs typeface="Microsoft Sans Serif"/>
              </a:rPr>
              <a:t>.mean() </a:t>
            </a:r>
            <a:r>
              <a:rPr sz="1577" spc="-412" dirty="0">
                <a:solidFill>
                  <a:prstClr val="black"/>
                </a:solidFill>
                <a:latin typeface="Microsoft Sans Serif"/>
                <a:cs typeface="Microsoft Sans Serif"/>
              </a:rPr>
              <a:t> </a:t>
            </a:r>
            <a:r>
              <a:rPr sz="1577" spc="103" dirty="0">
                <a:solidFill>
                  <a:prstClr val="black"/>
                </a:solidFill>
                <a:latin typeface="Microsoft Sans Serif"/>
                <a:cs typeface="Microsoft Sans Serif"/>
              </a:rPr>
              <a:t>for</a:t>
            </a:r>
            <a:r>
              <a:rPr sz="1577" spc="-45" dirty="0">
                <a:solidFill>
                  <a:prstClr val="black"/>
                </a:solidFill>
                <a:latin typeface="Microsoft Sans Serif"/>
                <a:cs typeface="Microsoft Sans Serif"/>
              </a:rPr>
              <a:t> </a:t>
            </a:r>
            <a:r>
              <a:rPr sz="1577" spc="79" dirty="0">
                <a:solidFill>
                  <a:prstClr val="black"/>
                </a:solidFill>
                <a:latin typeface="Microsoft Sans Serif"/>
                <a:cs typeface="Microsoft Sans Serif"/>
              </a:rPr>
              <a:t>this</a:t>
            </a:r>
            <a:r>
              <a:rPr sz="1577" spc="-42" dirty="0">
                <a:solidFill>
                  <a:prstClr val="black"/>
                </a:solidFill>
                <a:latin typeface="Microsoft Sans Serif"/>
                <a:cs typeface="Microsoft Sans Serif"/>
              </a:rPr>
              <a:t> </a:t>
            </a:r>
            <a:r>
              <a:rPr sz="1577" spc="106" dirty="0">
                <a:solidFill>
                  <a:prstClr val="black"/>
                </a:solidFill>
                <a:latin typeface="Microsoft Sans Serif"/>
                <a:cs typeface="Microsoft Sans Serif"/>
              </a:rPr>
              <a:t>column</a:t>
            </a:r>
            <a:endParaRPr sz="1577">
              <a:solidFill>
                <a:prstClr val="black"/>
              </a:solidFill>
              <a:latin typeface="Microsoft Sans Serif"/>
              <a:cs typeface="Microsoft Sans Serif"/>
            </a:endParaRPr>
          </a:p>
        </p:txBody>
      </p:sp>
      <p:sp>
        <p:nvSpPr>
          <p:cNvPr id="58" name="object 17"/>
          <p:cNvSpPr/>
          <p:nvPr/>
        </p:nvSpPr>
        <p:spPr>
          <a:xfrm>
            <a:off x="652790" y="4002356"/>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0"/>
                </a:lnTo>
                <a:lnTo>
                  <a:pt x="139935" y="72521"/>
                </a:lnTo>
                <a:lnTo>
                  <a:pt x="103724" y="103848"/>
                </a:lnTo>
                <a:lnTo>
                  <a:pt x="72398" y="140058"/>
                </a:lnTo>
                <a:lnTo>
                  <a:pt x="46497" y="180612"/>
                </a:lnTo>
                <a:lnTo>
                  <a:pt x="26563" y="224966"/>
                </a:lnTo>
                <a:lnTo>
                  <a:pt x="7783" y="300727"/>
                </a:lnTo>
                <a:lnTo>
                  <a:pt x="3212" y="348818"/>
                </a:lnTo>
                <a:lnTo>
                  <a:pt x="864" y="404898"/>
                </a:lnTo>
                <a:lnTo>
                  <a:pt x="0" y="469856"/>
                </a:lnTo>
                <a:lnTo>
                  <a:pt x="0" y="2771690"/>
                </a:lnTo>
                <a:lnTo>
                  <a:pt x="864" y="2836648"/>
                </a:lnTo>
                <a:lnTo>
                  <a:pt x="3212" y="2892729"/>
                </a:lnTo>
                <a:lnTo>
                  <a:pt x="7783" y="2940819"/>
                </a:lnTo>
                <a:lnTo>
                  <a:pt x="15320" y="2981807"/>
                </a:lnTo>
                <a:lnTo>
                  <a:pt x="46497" y="3060935"/>
                </a:lnTo>
                <a:lnTo>
                  <a:pt x="72398" y="3101488"/>
                </a:lnTo>
                <a:lnTo>
                  <a:pt x="103724" y="3137699"/>
                </a:lnTo>
                <a:lnTo>
                  <a:pt x="139935" y="3169025"/>
                </a:lnTo>
                <a:lnTo>
                  <a:pt x="180489" y="3194926"/>
                </a:lnTo>
                <a:lnTo>
                  <a:pt x="224844" y="3214860"/>
                </a:lnTo>
                <a:lnTo>
                  <a:pt x="300604" y="3233640"/>
                </a:lnTo>
                <a:lnTo>
                  <a:pt x="348694" y="3238211"/>
                </a:lnTo>
                <a:lnTo>
                  <a:pt x="404775" y="3240558"/>
                </a:lnTo>
                <a:lnTo>
                  <a:pt x="469733" y="3241423"/>
                </a:lnTo>
                <a:lnTo>
                  <a:pt x="544458" y="3241547"/>
                </a:lnTo>
                <a:lnTo>
                  <a:pt x="3124225" y="3241547"/>
                </a:lnTo>
                <a:lnTo>
                  <a:pt x="3198950" y="3241423"/>
                </a:lnTo>
                <a:lnTo>
                  <a:pt x="3263908" y="3240558"/>
                </a:lnTo>
                <a:lnTo>
                  <a:pt x="3319989" y="3238211"/>
                </a:lnTo>
                <a:lnTo>
                  <a:pt x="3368079" y="3233640"/>
                </a:lnTo>
                <a:lnTo>
                  <a:pt x="3409066" y="3226103"/>
                </a:lnTo>
                <a:lnTo>
                  <a:pt x="3488194" y="3194926"/>
                </a:lnTo>
                <a:lnTo>
                  <a:pt x="3528747" y="3169025"/>
                </a:lnTo>
                <a:lnTo>
                  <a:pt x="3564958" y="3137699"/>
                </a:lnTo>
                <a:lnTo>
                  <a:pt x="3596285" y="3101488"/>
                </a:lnTo>
                <a:lnTo>
                  <a:pt x="3622186" y="3060935"/>
                </a:lnTo>
                <a:lnTo>
                  <a:pt x="3642120" y="3016580"/>
                </a:lnTo>
                <a:lnTo>
                  <a:pt x="3660900" y="2940819"/>
                </a:lnTo>
                <a:lnTo>
                  <a:pt x="3665471" y="2892729"/>
                </a:lnTo>
                <a:lnTo>
                  <a:pt x="3667819" y="2836648"/>
                </a:lnTo>
                <a:lnTo>
                  <a:pt x="3668684" y="2771690"/>
                </a:lnTo>
                <a:lnTo>
                  <a:pt x="3668684" y="469856"/>
                </a:lnTo>
                <a:lnTo>
                  <a:pt x="3667819" y="404898"/>
                </a:lnTo>
                <a:lnTo>
                  <a:pt x="3665471" y="348818"/>
                </a:lnTo>
                <a:lnTo>
                  <a:pt x="3660900" y="300727"/>
                </a:lnTo>
                <a:lnTo>
                  <a:pt x="3653363" y="259740"/>
                </a:lnTo>
                <a:lnTo>
                  <a:pt x="3622186" y="180612"/>
                </a:lnTo>
                <a:lnTo>
                  <a:pt x="3596285" y="140058"/>
                </a:lnTo>
                <a:lnTo>
                  <a:pt x="3564958" y="103848"/>
                </a:lnTo>
                <a:lnTo>
                  <a:pt x="3528747" y="72521"/>
                </a:lnTo>
                <a:lnTo>
                  <a:pt x="3488194" y="46620"/>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59" name="object 18"/>
          <p:cNvSpPr txBox="1"/>
          <p:nvPr/>
        </p:nvSpPr>
        <p:spPr>
          <a:xfrm>
            <a:off x="861387" y="4703082"/>
            <a:ext cx="1807878" cy="545736"/>
          </a:xfrm>
          <a:prstGeom prst="rect">
            <a:avLst/>
          </a:prstGeom>
        </p:spPr>
        <p:txBody>
          <a:bodyPr vert="horz" wrap="square" lIns="0" tIns="6931" rIns="0" bIns="0" rtlCol="0">
            <a:spAutoFit/>
          </a:bodyPr>
          <a:lstStyle/>
          <a:p>
            <a:pPr marL="572975" marR="3081" indent="-565659">
              <a:lnSpc>
                <a:spcPct val="111000"/>
              </a:lnSpc>
              <a:spcBef>
                <a:spcPts val="55"/>
              </a:spcBef>
            </a:pPr>
            <a:r>
              <a:rPr sz="1577" spc="88" dirty="0">
                <a:solidFill>
                  <a:prstClr val="black"/>
                </a:solidFill>
                <a:latin typeface="Microsoft Sans Serif"/>
                <a:cs typeface="Microsoft Sans Serif"/>
              </a:rPr>
              <a:t>Exporting</a:t>
            </a:r>
            <a:r>
              <a:rPr sz="1577" spc="-55" dirty="0">
                <a:solidFill>
                  <a:prstClr val="black"/>
                </a:solidFill>
                <a:latin typeface="Microsoft Sans Serif"/>
                <a:cs typeface="Microsoft Sans Serif"/>
              </a:rPr>
              <a:t> </a:t>
            </a:r>
            <a:r>
              <a:rPr sz="1577" spc="97" dirty="0">
                <a:solidFill>
                  <a:prstClr val="black"/>
                </a:solidFill>
                <a:latin typeface="Microsoft Sans Serif"/>
                <a:cs typeface="Microsoft Sans Serif"/>
              </a:rPr>
              <a:t>the</a:t>
            </a:r>
            <a:r>
              <a:rPr sz="1577" spc="-55" dirty="0">
                <a:solidFill>
                  <a:prstClr val="black"/>
                </a:solidFill>
                <a:latin typeface="Microsoft Sans Serif"/>
                <a:cs typeface="Microsoft Sans Serif"/>
              </a:rPr>
              <a:t> </a:t>
            </a:r>
            <a:r>
              <a:rPr sz="1577" spc="76" dirty="0">
                <a:solidFill>
                  <a:prstClr val="black"/>
                </a:solidFill>
                <a:latin typeface="Microsoft Sans Serif"/>
                <a:cs typeface="Microsoft Sans Serif"/>
              </a:rPr>
              <a:t>data </a:t>
            </a:r>
            <a:r>
              <a:rPr sz="1577" spc="-409" dirty="0">
                <a:solidFill>
                  <a:prstClr val="black"/>
                </a:solidFill>
                <a:latin typeface="Microsoft Sans Serif"/>
                <a:cs typeface="Microsoft Sans Serif"/>
              </a:rPr>
              <a:t> </a:t>
            </a:r>
            <a:r>
              <a:rPr sz="1577" spc="124" dirty="0">
                <a:solidFill>
                  <a:prstClr val="black"/>
                </a:solidFill>
                <a:latin typeface="Microsoft Sans Serif"/>
                <a:cs typeface="Microsoft Sans Serif"/>
              </a:rPr>
              <a:t>to</a:t>
            </a:r>
            <a:r>
              <a:rPr sz="1577" spc="-45" dirty="0">
                <a:solidFill>
                  <a:prstClr val="black"/>
                </a:solidFill>
                <a:latin typeface="Microsoft Sans Serif"/>
                <a:cs typeface="Microsoft Sans Serif"/>
              </a:rPr>
              <a:t> </a:t>
            </a:r>
            <a:r>
              <a:rPr sz="1577" spc="3" dirty="0">
                <a:solidFill>
                  <a:prstClr val="black"/>
                </a:solidFill>
                <a:latin typeface="Microsoft Sans Serif"/>
                <a:cs typeface="Microsoft Sans Serif"/>
              </a:rPr>
              <a:t>CSV</a:t>
            </a:r>
            <a:endParaRPr sz="1577">
              <a:solidFill>
                <a:prstClr val="black"/>
              </a:solidFill>
              <a:latin typeface="Microsoft Sans Serif"/>
              <a:cs typeface="Microsoft Sans Serif"/>
            </a:endParaRPr>
          </a:p>
        </p:txBody>
      </p:sp>
      <p:grpSp>
        <p:nvGrpSpPr>
          <p:cNvPr id="60" name="object 20"/>
          <p:cNvGrpSpPr/>
          <p:nvPr/>
        </p:nvGrpSpPr>
        <p:grpSpPr>
          <a:xfrm>
            <a:off x="5819541" y="2094841"/>
            <a:ext cx="538320" cy="513291"/>
            <a:chOff x="9596149" y="3454547"/>
            <a:chExt cx="887730" cy="846455"/>
          </a:xfrm>
        </p:grpSpPr>
        <p:sp>
          <p:nvSpPr>
            <p:cNvPr id="61" name="object 21"/>
            <p:cNvSpPr/>
            <p:nvPr/>
          </p:nvSpPr>
          <p:spPr>
            <a:xfrm>
              <a:off x="9622327" y="3480724"/>
              <a:ext cx="835025" cy="793750"/>
            </a:xfrm>
            <a:custGeom>
              <a:avLst/>
              <a:gdLst/>
              <a:ahLst/>
              <a:cxnLst/>
              <a:rect l="l" t="t" r="r" b="b"/>
              <a:pathLst>
                <a:path w="835025" h="793750">
                  <a:moveTo>
                    <a:pt x="469133" y="0"/>
                  </a:moveTo>
                  <a:lnTo>
                    <a:pt x="469133" y="269861"/>
                  </a:lnTo>
                  <a:lnTo>
                    <a:pt x="0" y="269861"/>
                  </a:lnTo>
                  <a:lnTo>
                    <a:pt x="0" y="523848"/>
                  </a:lnTo>
                  <a:lnTo>
                    <a:pt x="469133" y="523848"/>
                  </a:lnTo>
                  <a:lnTo>
                    <a:pt x="469133" y="793710"/>
                  </a:lnTo>
                  <a:lnTo>
                    <a:pt x="834912" y="396854"/>
                  </a:lnTo>
                  <a:lnTo>
                    <a:pt x="469133" y="0"/>
                  </a:lnTo>
                  <a:close/>
                </a:path>
              </a:pathLst>
            </a:custGeom>
            <a:solidFill>
              <a:srgbClr val="D5D5D5"/>
            </a:solidFill>
          </p:spPr>
          <p:txBody>
            <a:bodyPr wrap="square" lIns="0" tIns="0" rIns="0" bIns="0" rtlCol="0"/>
            <a:lstStyle/>
            <a:p>
              <a:endParaRPr sz="1092">
                <a:solidFill>
                  <a:prstClr val="black"/>
                </a:solidFill>
              </a:endParaRPr>
            </a:p>
          </p:txBody>
        </p:sp>
        <p:sp>
          <p:nvSpPr>
            <p:cNvPr id="62" name="object 22"/>
            <p:cNvSpPr/>
            <p:nvPr/>
          </p:nvSpPr>
          <p:spPr>
            <a:xfrm>
              <a:off x="9622327" y="3480724"/>
              <a:ext cx="835025" cy="793750"/>
            </a:xfrm>
            <a:custGeom>
              <a:avLst/>
              <a:gdLst/>
              <a:ahLst/>
              <a:cxnLst/>
              <a:rect l="l" t="t" r="r" b="b"/>
              <a:pathLst>
                <a:path w="835025" h="793750">
                  <a:moveTo>
                    <a:pt x="469133" y="523849"/>
                  </a:moveTo>
                  <a:lnTo>
                    <a:pt x="469133" y="793711"/>
                  </a:lnTo>
                  <a:lnTo>
                    <a:pt x="834912" y="396855"/>
                  </a:lnTo>
                  <a:lnTo>
                    <a:pt x="469133" y="0"/>
                  </a:lnTo>
                  <a:lnTo>
                    <a:pt x="469133" y="269861"/>
                  </a:lnTo>
                  <a:lnTo>
                    <a:pt x="0" y="269861"/>
                  </a:lnTo>
                  <a:lnTo>
                    <a:pt x="0" y="523849"/>
                  </a:lnTo>
                  <a:lnTo>
                    <a:pt x="469133"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63" name="object 23"/>
          <p:cNvGrpSpPr/>
          <p:nvPr/>
        </p:nvGrpSpPr>
        <p:grpSpPr>
          <a:xfrm>
            <a:off x="2935354" y="2094841"/>
            <a:ext cx="538320" cy="513291"/>
            <a:chOff x="4839910" y="3454547"/>
            <a:chExt cx="887730" cy="846455"/>
          </a:xfrm>
        </p:grpSpPr>
        <p:sp>
          <p:nvSpPr>
            <p:cNvPr id="64" name="object 24"/>
            <p:cNvSpPr/>
            <p:nvPr/>
          </p:nvSpPr>
          <p:spPr>
            <a:xfrm>
              <a:off x="4866087" y="3480724"/>
              <a:ext cx="835025" cy="793750"/>
            </a:xfrm>
            <a:custGeom>
              <a:avLst/>
              <a:gdLst/>
              <a:ahLst/>
              <a:cxnLst/>
              <a:rect l="l" t="t" r="r" b="b"/>
              <a:pathLst>
                <a:path w="835025" h="793750">
                  <a:moveTo>
                    <a:pt x="469133" y="0"/>
                  </a:moveTo>
                  <a:lnTo>
                    <a:pt x="469133" y="269861"/>
                  </a:lnTo>
                  <a:lnTo>
                    <a:pt x="0" y="269861"/>
                  </a:lnTo>
                  <a:lnTo>
                    <a:pt x="0" y="523848"/>
                  </a:lnTo>
                  <a:lnTo>
                    <a:pt x="469133" y="523848"/>
                  </a:lnTo>
                  <a:lnTo>
                    <a:pt x="469133" y="793710"/>
                  </a:lnTo>
                  <a:lnTo>
                    <a:pt x="834912" y="396854"/>
                  </a:lnTo>
                  <a:lnTo>
                    <a:pt x="469133" y="0"/>
                  </a:lnTo>
                  <a:close/>
                </a:path>
              </a:pathLst>
            </a:custGeom>
            <a:solidFill>
              <a:srgbClr val="D5D5D5"/>
            </a:solidFill>
          </p:spPr>
          <p:txBody>
            <a:bodyPr wrap="square" lIns="0" tIns="0" rIns="0" bIns="0" rtlCol="0"/>
            <a:lstStyle/>
            <a:p>
              <a:endParaRPr sz="1092">
                <a:solidFill>
                  <a:prstClr val="black"/>
                </a:solidFill>
              </a:endParaRPr>
            </a:p>
          </p:txBody>
        </p:sp>
        <p:sp>
          <p:nvSpPr>
            <p:cNvPr id="65" name="object 25"/>
            <p:cNvSpPr/>
            <p:nvPr/>
          </p:nvSpPr>
          <p:spPr>
            <a:xfrm>
              <a:off x="4866087" y="3480724"/>
              <a:ext cx="835025" cy="793750"/>
            </a:xfrm>
            <a:custGeom>
              <a:avLst/>
              <a:gdLst/>
              <a:ahLst/>
              <a:cxnLst/>
              <a:rect l="l" t="t" r="r" b="b"/>
              <a:pathLst>
                <a:path w="835025" h="793750">
                  <a:moveTo>
                    <a:pt x="469133" y="523849"/>
                  </a:moveTo>
                  <a:lnTo>
                    <a:pt x="469133" y="793711"/>
                  </a:lnTo>
                  <a:lnTo>
                    <a:pt x="834912" y="396855"/>
                  </a:lnTo>
                  <a:lnTo>
                    <a:pt x="469133" y="0"/>
                  </a:lnTo>
                  <a:lnTo>
                    <a:pt x="469133" y="269861"/>
                  </a:lnTo>
                  <a:lnTo>
                    <a:pt x="0" y="269861"/>
                  </a:lnTo>
                  <a:lnTo>
                    <a:pt x="0" y="523849"/>
                  </a:lnTo>
                  <a:lnTo>
                    <a:pt x="469133"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66" name="object 26"/>
          <p:cNvGrpSpPr/>
          <p:nvPr/>
        </p:nvGrpSpPr>
        <p:grpSpPr>
          <a:xfrm>
            <a:off x="8703730" y="2094841"/>
            <a:ext cx="538320" cy="513291"/>
            <a:chOff x="14352390" y="3454547"/>
            <a:chExt cx="887730" cy="846455"/>
          </a:xfrm>
        </p:grpSpPr>
        <p:sp>
          <p:nvSpPr>
            <p:cNvPr id="67" name="object 27"/>
            <p:cNvSpPr/>
            <p:nvPr/>
          </p:nvSpPr>
          <p:spPr>
            <a:xfrm>
              <a:off x="14378567" y="3480724"/>
              <a:ext cx="835025" cy="793750"/>
            </a:xfrm>
            <a:custGeom>
              <a:avLst/>
              <a:gdLst/>
              <a:ahLst/>
              <a:cxnLst/>
              <a:rect l="l" t="t" r="r" b="b"/>
              <a:pathLst>
                <a:path w="835025" h="793750">
                  <a:moveTo>
                    <a:pt x="469137" y="0"/>
                  </a:moveTo>
                  <a:lnTo>
                    <a:pt x="469137" y="269861"/>
                  </a:lnTo>
                  <a:lnTo>
                    <a:pt x="0" y="269861"/>
                  </a:lnTo>
                  <a:lnTo>
                    <a:pt x="0" y="523848"/>
                  </a:lnTo>
                  <a:lnTo>
                    <a:pt x="469137" y="523848"/>
                  </a:lnTo>
                  <a:lnTo>
                    <a:pt x="469137" y="793710"/>
                  </a:lnTo>
                  <a:lnTo>
                    <a:pt x="834906" y="396854"/>
                  </a:lnTo>
                  <a:lnTo>
                    <a:pt x="469137" y="0"/>
                  </a:lnTo>
                  <a:close/>
                </a:path>
              </a:pathLst>
            </a:custGeom>
            <a:solidFill>
              <a:srgbClr val="D5D5D5"/>
            </a:solidFill>
          </p:spPr>
          <p:txBody>
            <a:bodyPr wrap="square" lIns="0" tIns="0" rIns="0" bIns="0" rtlCol="0"/>
            <a:lstStyle/>
            <a:p>
              <a:endParaRPr sz="1092">
                <a:solidFill>
                  <a:prstClr val="black"/>
                </a:solidFill>
              </a:endParaRPr>
            </a:p>
          </p:txBody>
        </p:sp>
        <p:sp>
          <p:nvSpPr>
            <p:cNvPr id="68" name="object 28"/>
            <p:cNvSpPr/>
            <p:nvPr/>
          </p:nvSpPr>
          <p:spPr>
            <a:xfrm>
              <a:off x="14378567" y="3480724"/>
              <a:ext cx="835025" cy="793750"/>
            </a:xfrm>
            <a:custGeom>
              <a:avLst/>
              <a:gdLst/>
              <a:ahLst/>
              <a:cxnLst/>
              <a:rect l="l" t="t" r="r" b="b"/>
              <a:pathLst>
                <a:path w="835025" h="793750">
                  <a:moveTo>
                    <a:pt x="469133" y="523849"/>
                  </a:moveTo>
                  <a:lnTo>
                    <a:pt x="469133" y="793711"/>
                  </a:lnTo>
                  <a:lnTo>
                    <a:pt x="834912" y="396855"/>
                  </a:lnTo>
                  <a:lnTo>
                    <a:pt x="469133" y="0"/>
                  </a:lnTo>
                  <a:lnTo>
                    <a:pt x="469133" y="269861"/>
                  </a:lnTo>
                  <a:lnTo>
                    <a:pt x="0" y="269861"/>
                  </a:lnTo>
                  <a:lnTo>
                    <a:pt x="0" y="523849"/>
                  </a:lnTo>
                  <a:lnTo>
                    <a:pt x="469133"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69" name="object 29"/>
          <p:cNvGrpSpPr/>
          <p:nvPr/>
        </p:nvGrpSpPr>
        <p:grpSpPr>
          <a:xfrm>
            <a:off x="2935354" y="4728667"/>
            <a:ext cx="538320" cy="513291"/>
            <a:chOff x="4839910" y="7797922"/>
            <a:chExt cx="887730" cy="846455"/>
          </a:xfrm>
        </p:grpSpPr>
        <p:sp>
          <p:nvSpPr>
            <p:cNvPr id="70" name="object 30"/>
            <p:cNvSpPr/>
            <p:nvPr/>
          </p:nvSpPr>
          <p:spPr>
            <a:xfrm>
              <a:off x="4866087" y="7824099"/>
              <a:ext cx="835025" cy="793750"/>
            </a:xfrm>
            <a:custGeom>
              <a:avLst/>
              <a:gdLst/>
              <a:ahLst/>
              <a:cxnLst/>
              <a:rect l="l" t="t" r="r" b="b"/>
              <a:pathLst>
                <a:path w="835025" h="793750">
                  <a:moveTo>
                    <a:pt x="365778" y="0"/>
                  </a:moveTo>
                  <a:lnTo>
                    <a:pt x="0" y="396855"/>
                  </a:lnTo>
                  <a:lnTo>
                    <a:pt x="365778" y="793711"/>
                  </a:lnTo>
                  <a:lnTo>
                    <a:pt x="365778" y="523850"/>
                  </a:lnTo>
                  <a:lnTo>
                    <a:pt x="834912" y="523850"/>
                  </a:lnTo>
                  <a:lnTo>
                    <a:pt x="834912" y="269861"/>
                  </a:lnTo>
                  <a:lnTo>
                    <a:pt x="365778" y="269861"/>
                  </a:lnTo>
                  <a:lnTo>
                    <a:pt x="365778" y="0"/>
                  </a:lnTo>
                  <a:close/>
                </a:path>
              </a:pathLst>
            </a:custGeom>
            <a:solidFill>
              <a:srgbClr val="D5D5D5"/>
            </a:solidFill>
          </p:spPr>
          <p:txBody>
            <a:bodyPr wrap="square" lIns="0" tIns="0" rIns="0" bIns="0" rtlCol="0"/>
            <a:lstStyle/>
            <a:p>
              <a:endParaRPr sz="1092">
                <a:solidFill>
                  <a:prstClr val="black"/>
                </a:solidFill>
              </a:endParaRPr>
            </a:p>
          </p:txBody>
        </p:sp>
        <p:sp>
          <p:nvSpPr>
            <p:cNvPr id="71" name="object 31"/>
            <p:cNvSpPr/>
            <p:nvPr/>
          </p:nvSpPr>
          <p:spPr>
            <a:xfrm>
              <a:off x="4866087" y="7824099"/>
              <a:ext cx="835025" cy="793750"/>
            </a:xfrm>
            <a:custGeom>
              <a:avLst/>
              <a:gdLst/>
              <a:ahLst/>
              <a:cxnLst/>
              <a:rect l="l" t="t" r="r" b="b"/>
              <a:pathLst>
                <a:path w="835025" h="793750">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72" name="object 32"/>
          <p:cNvGrpSpPr/>
          <p:nvPr/>
        </p:nvGrpSpPr>
        <p:grpSpPr>
          <a:xfrm>
            <a:off x="5825255" y="4728667"/>
            <a:ext cx="538320" cy="513291"/>
            <a:chOff x="9605572" y="7797922"/>
            <a:chExt cx="887730" cy="846455"/>
          </a:xfrm>
        </p:grpSpPr>
        <p:sp>
          <p:nvSpPr>
            <p:cNvPr id="73" name="object 33"/>
            <p:cNvSpPr/>
            <p:nvPr/>
          </p:nvSpPr>
          <p:spPr>
            <a:xfrm>
              <a:off x="9631749" y="7824099"/>
              <a:ext cx="835025" cy="793750"/>
            </a:xfrm>
            <a:custGeom>
              <a:avLst/>
              <a:gdLst/>
              <a:ahLst/>
              <a:cxnLst/>
              <a:rect l="l" t="t" r="r" b="b"/>
              <a:pathLst>
                <a:path w="835025" h="793750">
                  <a:moveTo>
                    <a:pt x="365778" y="0"/>
                  </a:moveTo>
                  <a:lnTo>
                    <a:pt x="0" y="396855"/>
                  </a:lnTo>
                  <a:lnTo>
                    <a:pt x="365778" y="793711"/>
                  </a:lnTo>
                  <a:lnTo>
                    <a:pt x="365778" y="523850"/>
                  </a:lnTo>
                  <a:lnTo>
                    <a:pt x="834912" y="523850"/>
                  </a:lnTo>
                  <a:lnTo>
                    <a:pt x="834912" y="269861"/>
                  </a:lnTo>
                  <a:lnTo>
                    <a:pt x="365778" y="269861"/>
                  </a:lnTo>
                  <a:lnTo>
                    <a:pt x="365778" y="0"/>
                  </a:lnTo>
                  <a:close/>
                </a:path>
              </a:pathLst>
            </a:custGeom>
            <a:solidFill>
              <a:srgbClr val="D5D5D5"/>
            </a:solidFill>
          </p:spPr>
          <p:txBody>
            <a:bodyPr wrap="square" lIns="0" tIns="0" rIns="0" bIns="0" rtlCol="0"/>
            <a:lstStyle/>
            <a:p>
              <a:endParaRPr sz="1092">
                <a:solidFill>
                  <a:prstClr val="black"/>
                </a:solidFill>
              </a:endParaRPr>
            </a:p>
          </p:txBody>
        </p:sp>
        <p:sp>
          <p:nvSpPr>
            <p:cNvPr id="74" name="object 34"/>
            <p:cNvSpPr/>
            <p:nvPr/>
          </p:nvSpPr>
          <p:spPr>
            <a:xfrm>
              <a:off x="9631749" y="7824099"/>
              <a:ext cx="835025" cy="793750"/>
            </a:xfrm>
            <a:custGeom>
              <a:avLst/>
              <a:gdLst/>
              <a:ahLst/>
              <a:cxnLst/>
              <a:rect l="l" t="t" r="r" b="b"/>
              <a:pathLst>
                <a:path w="835025" h="793750">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75" name="object 35"/>
          <p:cNvGrpSpPr/>
          <p:nvPr/>
        </p:nvGrpSpPr>
        <p:grpSpPr>
          <a:xfrm>
            <a:off x="8709441" y="4728667"/>
            <a:ext cx="538320" cy="513291"/>
            <a:chOff x="14361807" y="7797922"/>
            <a:chExt cx="887730" cy="846455"/>
          </a:xfrm>
        </p:grpSpPr>
        <p:sp>
          <p:nvSpPr>
            <p:cNvPr id="76" name="object 36"/>
            <p:cNvSpPr/>
            <p:nvPr/>
          </p:nvSpPr>
          <p:spPr>
            <a:xfrm>
              <a:off x="14387990" y="7824099"/>
              <a:ext cx="835025" cy="793750"/>
            </a:xfrm>
            <a:custGeom>
              <a:avLst/>
              <a:gdLst/>
              <a:ahLst/>
              <a:cxnLst/>
              <a:rect l="l" t="t" r="r" b="b"/>
              <a:pathLst>
                <a:path w="835025" h="793750">
                  <a:moveTo>
                    <a:pt x="365779" y="0"/>
                  </a:moveTo>
                  <a:lnTo>
                    <a:pt x="0" y="396855"/>
                  </a:lnTo>
                  <a:lnTo>
                    <a:pt x="365779" y="793711"/>
                  </a:lnTo>
                  <a:lnTo>
                    <a:pt x="365779" y="523850"/>
                  </a:lnTo>
                  <a:lnTo>
                    <a:pt x="834906" y="523850"/>
                  </a:lnTo>
                  <a:lnTo>
                    <a:pt x="834906" y="269861"/>
                  </a:lnTo>
                  <a:lnTo>
                    <a:pt x="365779" y="269861"/>
                  </a:lnTo>
                  <a:lnTo>
                    <a:pt x="365779" y="0"/>
                  </a:lnTo>
                  <a:close/>
                </a:path>
              </a:pathLst>
            </a:custGeom>
            <a:solidFill>
              <a:srgbClr val="D5D5D5"/>
            </a:solidFill>
          </p:spPr>
          <p:txBody>
            <a:bodyPr wrap="square" lIns="0" tIns="0" rIns="0" bIns="0" rtlCol="0"/>
            <a:lstStyle/>
            <a:p>
              <a:endParaRPr sz="1092">
                <a:solidFill>
                  <a:prstClr val="black"/>
                </a:solidFill>
              </a:endParaRPr>
            </a:p>
          </p:txBody>
        </p:sp>
        <p:sp>
          <p:nvSpPr>
            <p:cNvPr id="77" name="object 37"/>
            <p:cNvSpPr/>
            <p:nvPr/>
          </p:nvSpPr>
          <p:spPr>
            <a:xfrm>
              <a:off x="14387984" y="7824099"/>
              <a:ext cx="835025" cy="793750"/>
            </a:xfrm>
            <a:custGeom>
              <a:avLst/>
              <a:gdLst/>
              <a:ahLst/>
              <a:cxnLst/>
              <a:rect l="l" t="t" r="r" b="b"/>
              <a:pathLst>
                <a:path w="835025" h="793750">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78" name="object 38"/>
          <p:cNvGrpSpPr/>
          <p:nvPr/>
        </p:nvGrpSpPr>
        <p:grpSpPr>
          <a:xfrm>
            <a:off x="10161176" y="3401069"/>
            <a:ext cx="513291" cy="538320"/>
            <a:chOff x="16755825" y="5608614"/>
            <a:chExt cx="846455" cy="887730"/>
          </a:xfrm>
        </p:grpSpPr>
        <p:sp>
          <p:nvSpPr>
            <p:cNvPr id="79" name="object 39"/>
            <p:cNvSpPr/>
            <p:nvPr/>
          </p:nvSpPr>
          <p:spPr>
            <a:xfrm>
              <a:off x="16782002" y="5634791"/>
              <a:ext cx="793750" cy="835025"/>
            </a:xfrm>
            <a:custGeom>
              <a:avLst/>
              <a:gdLst/>
              <a:ahLst/>
              <a:cxnLst/>
              <a:rect l="l" t="t" r="r" b="b"/>
              <a:pathLst>
                <a:path w="793750" h="835025">
                  <a:moveTo>
                    <a:pt x="523847" y="0"/>
                  </a:moveTo>
                  <a:lnTo>
                    <a:pt x="269855" y="0"/>
                  </a:lnTo>
                  <a:lnTo>
                    <a:pt x="269855" y="469134"/>
                  </a:lnTo>
                  <a:lnTo>
                    <a:pt x="0" y="469134"/>
                  </a:lnTo>
                  <a:lnTo>
                    <a:pt x="396846" y="834912"/>
                  </a:lnTo>
                  <a:lnTo>
                    <a:pt x="793703" y="469134"/>
                  </a:lnTo>
                  <a:lnTo>
                    <a:pt x="523847" y="469134"/>
                  </a:lnTo>
                  <a:lnTo>
                    <a:pt x="523847" y="0"/>
                  </a:lnTo>
                  <a:close/>
                </a:path>
              </a:pathLst>
            </a:custGeom>
            <a:solidFill>
              <a:srgbClr val="D5D5D5"/>
            </a:solidFill>
          </p:spPr>
          <p:txBody>
            <a:bodyPr wrap="square" lIns="0" tIns="0" rIns="0" bIns="0" rtlCol="0"/>
            <a:lstStyle/>
            <a:p>
              <a:endParaRPr sz="1092">
                <a:solidFill>
                  <a:prstClr val="black"/>
                </a:solidFill>
              </a:endParaRPr>
            </a:p>
          </p:txBody>
        </p:sp>
        <p:sp>
          <p:nvSpPr>
            <p:cNvPr id="80" name="object 40"/>
            <p:cNvSpPr/>
            <p:nvPr/>
          </p:nvSpPr>
          <p:spPr>
            <a:xfrm>
              <a:off x="16782002" y="5634791"/>
              <a:ext cx="793750" cy="835025"/>
            </a:xfrm>
            <a:custGeom>
              <a:avLst/>
              <a:gdLst/>
              <a:ahLst/>
              <a:cxnLst/>
              <a:rect l="l" t="t" r="r" b="b"/>
              <a:pathLst>
                <a:path w="793750" h="835025">
                  <a:moveTo>
                    <a:pt x="523849" y="469133"/>
                  </a:moveTo>
                  <a:lnTo>
                    <a:pt x="793711" y="469133"/>
                  </a:lnTo>
                  <a:lnTo>
                    <a:pt x="396855" y="834912"/>
                  </a:lnTo>
                  <a:lnTo>
                    <a:pt x="0" y="469133"/>
                  </a:lnTo>
                  <a:lnTo>
                    <a:pt x="269861" y="469133"/>
                  </a:lnTo>
                  <a:lnTo>
                    <a:pt x="269861" y="0"/>
                  </a:lnTo>
                  <a:lnTo>
                    <a:pt x="523849" y="0"/>
                  </a:lnTo>
                  <a:lnTo>
                    <a:pt x="523849" y="469133"/>
                  </a:lnTo>
                  <a:close/>
                </a:path>
              </a:pathLst>
            </a:custGeom>
            <a:ln w="52354">
              <a:solidFill>
                <a:srgbClr val="D5D5D5"/>
              </a:solidFill>
            </a:ln>
          </p:spPr>
          <p:txBody>
            <a:bodyPr wrap="square" lIns="0" tIns="0" rIns="0" bIns="0" rtlCol="0"/>
            <a:lstStyle/>
            <a:p>
              <a:endParaRPr sz="1092">
                <a:solidFill>
                  <a:prstClr val="black"/>
                </a:solidFill>
              </a:endParaRPr>
            </a:p>
          </p:txBody>
        </p:sp>
      </p:grpSp>
      <p:sp>
        <p:nvSpPr>
          <p:cNvPr id="2" name="Rectangle 1"/>
          <p:cNvSpPr/>
          <p:nvPr/>
        </p:nvSpPr>
        <p:spPr>
          <a:xfrm>
            <a:off x="652789" y="6299505"/>
            <a:ext cx="8731424"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GitHub URL: </a:t>
            </a:r>
            <a:r>
              <a:rPr lang="en-US" dirty="0">
                <a:solidFill>
                  <a:srgbClr val="0948CB"/>
                </a:solidFill>
                <a:latin typeface="Abadi" panose="020B0604020104020204" pitchFamily="34" charset="0"/>
              </a:rPr>
              <a:t>https://github.com/raj-sharma123/Applied-Data-Science-Capstone </a:t>
            </a:r>
            <a:endParaRPr lang="en-US" dirty="0">
              <a:solidFill>
                <a:srgbClr val="0948CB"/>
              </a:solidFill>
            </a:endParaRPr>
          </a:p>
        </p:txBody>
      </p:sp>
      <p:sp>
        <p:nvSpPr>
          <p:cNvPr id="81"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a:xfrm>
            <a:off x="8714772" y="6025573"/>
            <a:ext cx="2743200" cy="401638"/>
          </a:xfrm>
        </p:spPr>
        <p:txBody>
          <a:bodyPr/>
          <a:lstStyle/>
          <a:p>
            <a:r>
              <a:rPr lang="en-US" dirty="0" smtClean="0"/>
              <a:t>8</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object 3"/>
          <p:cNvSpPr/>
          <p:nvPr/>
        </p:nvSpPr>
        <p:spPr>
          <a:xfrm>
            <a:off x="652790" y="1368529"/>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8"/>
                </a:lnTo>
                <a:lnTo>
                  <a:pt x="0" y="469857"/>
                </a:lnTo>
                <a:lnTo>
                  <a:pt x="0" y="2771690"/>
                </a:lnTo>
                <a:lnTo>
                  <a:pt x="864" y="2836649"/>
                </a:lnTo>
                <a:lnTo>
                  <a:pt x="3212" y="2892730"/>
                </a:lnTo>
                <a:lnTo>
                  <a:pt x="7783" y="2940820"/>
                </a:lnTo>
                <a:lnTo>
                  <a:pt x="15320" y="2981807"/>
                </a:lnTo>
                <a:lnTo>
                  <a:pt x="46497" y="3060935"/>
                </a:lnTo>
                <a:lnTo>
                  <a:pt x="72398" y="3101488"/>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8"/>
                </a:lnTo>
                <a:lnTo>
                  <a:pt x="3622186" y="3060935"/>
                </a:lnTo>
                <a:lnTo>
                  <a:pt x="3642120" y="3016580"/>
                </a:lnTo>
                <a:lnTo>
                  <a:pt x="3660900" y="2940820"/>
                </a:lnTo>
                <a:lnTo>
                  <a:pt x="3665471" y="2892730"/>
                </a:lnTo>
                <a:lnTo>
                  <a:pt x="3667819" y="2836649"/>
                </a:lnTo>
                <a:lnTo>
                  <a:pt x="3668684" y="2771690"/>
                </a:lnTo>
                <a:lnTo>
                  <a:pt x="3668684" y="469857"/>
                </a:lnTo>
                <a:lnTo>
                  <a:pt x="3667819" y="404898"/>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8" name="object 4"/>
          <p:cNvSpPr txBox="1"/>
          <p:nvPr/>
        </p:nvSpPr>
        <p:spPr>
          <a:xfrm>
            <a:off x="995692" y="1807088"/>
            <a:ext cx="1539103" cy="1084473"/>
          </a:xfrm>
          <a:prstGeom prst="rect">
            <a:avLst/>
          </a:prstGeom>
        </p:spPr>
        <p:txBody>
          <a:bodyPr vert="horz" wrap="square" lIns="0" tIns="6931" rIns="0" bIns="0" rtlCol="0">
            <a:spAutoFit/>
          </a:bodyPr>
          <a:lstStyle/>
          <a:p>
            <a:pPr marL="7701" marR="3081" algn="ctr">
              <a:lnSpc>
                <a:spcPct val="111000"/>
              </a:lnSpc>
              <a:spcBef>
                <a:spcPts val="55"/>
              </a:spcBef>
            </a:pPr>
            <a:r>
              <a:rPr sz="1577" spc="67" dirty="0">
                <a:solidFill>
                  <a:prstClr val="black"/>
                </a:solidFill>
                <a:latin typeface="Microsoft Sans Serif"/>
                <a:cs typeface="Microsoft Sans Serif"/>
              </a:rPr>
              <a:t>Requesting </a:t>
            </a:r>
            <a:r>
              <a:rPr sz="1577" spc="69" dirty="0">
                <a:solidFill>
                  <a:prstClr val="black"/>
                </a:solidFill>
                <a:latin typeface="Microsoft Sans Serif"/>
                <a:cs typeface="Microsoft Sans Serif"/>
              </a:rPr>
              <a:t> </a:t>
            </a:r>
            <a:r>
              <a:rPr sz="1577" spc="49" dirty="0">
                <a:solidFill>
                  <a:prstClr val="black"/>
                </a:solidFill>
                <a:latin typeface="Microsoft Sans Serif"/>
                <a:cs typeface="Microsoft Sans Serif"/>
              </a:rPr>
              <a:t>Falcon</a:t>
            </a:r>
            <a:r>
              <a:rPr sz="1577" spc="-58" dirty="0">
                <a:solidFill>
                  <a:prstClr val="black"/>
                </a:solidFill>
                <a:latin typeface="Microsoft Sans Serif"/>
                <a:cs typeface="Microsoft Sans Serif"/>
              </a:rPr>
              <a:t> </a:t>
            </a:r>
            <a:r>
              <a:rPr sz="1577" spc="149" dirty="0">
                <a:solidFill>
                  <a:prstClr val="black"/>
                </a:solidFill>
                <a:latin typeface="Microsoft Sans Serif"/>
                <a:cs typeface="Microsoft Sans Serif"/>
              </a:rPr>
              <a:t>9</a:t>
            </a:r>
            <a:r>
              <a:rPr sz="1577" spc="-55" dirty="0">
                <a:solidFill>
                  <a:prstClr val="black"/>
                </a:solidFill>
                <a:latin typeface="Microsoft Sans Serif"/>
                <a:cs typeface="Microsoft Sans Serif"/>
              </a:rPr>
              <a:t> </a:t>
            </a:r>
            <a:r>
              <a:rPr sz="1577" spc="82" dirty="0">
                <a:solidFill>
                  <a:prstClr val="black"/>
                </a:solidFill>
                <a:latin typeface="Microsoft Sans Serif"/>
                <a:cs typeface="Microsoft Sans Serif"/>
              </a:rPr>
              <a:t>launch </a:t>
            </a:r>
            <a:r>
              <a:rPr sz="1577" spc="-409" dirty="0">
                <a:solidFill>
                  <a:prstClr val="black"/>
                </a:solidFill>
                <a:latin typeface="Microsoft Sans Serif"/>
                <a:cs typeface="Microsoft Sans Serif"/>
              </a:rPr>
              <a:t> </a:t>
            </a:r>
            <a:r>
              <a:rPr sz="1577" spc="76" dirty="0">
                <a:solidFill>
                  <a:prstClr val="black"/>
                </a:solidFill>
                <a:latin typeface="Microsoft Sans Serif"/>
                <a:cs typeface="Microsoft Sans Serif"/>
              </a:rPr>
              <a:t>data </a:t>
            </a:r>
            <a:r>
              <a:rPr sz="1577" spc="121" dirty="0">
                <a:solidFill>
                  <a:prstClr val="black"/>
                </a:solidFill>
                <a:latin typeface="Microsoft Sans Serif"/>
                <a:cs typeface="Microsoft Sans Serif"/>
              </a:rPr>
              <a:t>from </a:t>
            </a:r>
            <a:r>
              <a:rPr sz="1577" spc="124" dirty="0">
                <a:solidFill>
                  <a:prstClr val="black"/>
                </a:solidFill>
                <a:latin typeface="Microsoft Sans Serif"/>
                <a:cs typeface="Microsoft Sans Serif"/>
              </a:rPr>
              <a:t> </a:t>
            </a:r>
            <a:r>
              <a:rPr sz="1577" spc="69" dirty="0">
                <a:solidFill>
                  <a:prstClr val="black"/>
                </a:solidFill>
                <a:latin typeface="Microsoft Sans Serif"/>
                <a:cs typeface="Microsoft Sans Serif"/>
              </a:rPr>
              <a:t>Wikipedia</a:t>
            </a:r>
            <a:endParaRPr sz="1577">
              <a:solidFill>
                <a:prstClr val="black"/>
              </a:solidFill>
              <a:latin typeface="Microsoft Sans Serif"/>
              <a:cs typeface="Microsoft Sans Serif"/>
            </a:endParaRPr>
          </a:p>
        </p:txBody>
      </p:sp>
      <p:sp>
        <p:nvSpPr>
          <p:cNvPr id="9" name="object 5"/>
          <p:cNvSpPr/>
          <p:nvPr/>
        </p:nvSpPr>
        <p:spPr>
          <a:xfrm>
            <a:off x="3536972" y="1368529"/>
            <a:ext cx="2224902" cy="1965755"/>
          </a:xfrm>
          <a:custGeom>
            <a:avLst/>
            <a:gdLst/>
            <a:ahLst/>
            <a:cxnLst/>
            <a:rect l="l" t="t" r="r" b="b"/>
            <a:pathLst>
              <a:path w="3669029" h="3241675">
                <a:moveTo>
                  <a:pt x="3166800" y="0"/>
                </a:moveTo>
                <a:lnTo>
                  <a:pt x="501902" y="0"/>
                </a:lnTo>
                <a:lnTo>
                  <a:pt x="433018" y="113"/>
                </a:lnTo>
                <a:lnTo>
                  <a:pt x="373137" y="911"/>
                </a:lnTo>
                <a:lnTo>
                  <a:pt x="321439" y="3075"/>
                </a:lnTo>
                <a:lnTo>
                  <a:pt x="277108" y="7289"/>
                </a:lnTo>
                <a:lnTo>
                  <a:pt x="239324" y="14236"/>
                </a:lnTo>
                <a:lnTo>
                  <a:pt x="158608" y="47328"/>
                </a:lnTo>
                <a:lnTo>
                  <a:pt x="115137" y="77832"/>
                </a:lnTo>
                <a:lnTo>
                  <a:pt x="77718" y="115251"/>
                </a:lnTo>
                <a:lnTo>
                  <a:pt x="47214" y="158722"/>
                </a:lnTo>
                <a:lnTo>
                  <a:pt x="24487" y="207384"/>
                </a:lnTo>
                <a:lnTo>
                  <a:pt x="7175" y="277222"/>
                </a:lnTo>
                <a:lnTo>
                  <a:pt x="2961" y="321554"/>
                </a:lnTo>
                <a:lnTo>
                  <a:pt x="797" y="373251"/>
                </a:lnTo>
                <a:lnTo>
                  <a:pt x="0" y="433132"/>
                </a:lnTo>
                <a:lnTo>
                  <a:pt x="0" y="2808415"/>
                </a:lnTo>
                <a:lnTo>
                  <a:pt x="797" y="2868297"/>
                </a:lnTo>
                <a:lnTo>
                  <a:pt x="2961" y="2919994"/>
                </a:lnTo>
                <a:lnTo>
                  <a:pt x="7175" y="2964325"/>
                </a:lnTo>
                <a:lnTo>
                  <a:pt x="14122" y="3002109"/>
                </a:lnTo>
                <a:lnTo>
                  <a:pt x="47214" y="3082825"/>
                </a:lnTo>
                <a:lnTo>
                  <a:pt x="77718" y="3126296"/>
                </a:lnTo>
                <a:lnTo>
                  <a:pt x="115137" y="3163715"/>
                </a:lnTo>
                <a:lnTo>
                  <a:pt x="158608" y="3194220"/>
                </a:lnTo>
                <a:lnTo>
                  <a:pt x="207269" y="3216947"/>
                </a:lnTo>
                <a:lnTo>
                  <a:pt x="277108" y="3234259"/>
                </a:lnTo>
                <a:lnTo>
                  <a:pt x="321439" y="3238473"/>
                </a:lnTo>
                <a:lnTo>
                  <a:pt x="373137" y="3240637"/>
                </a:lnTo>
                <a:lnTo>
                  <a:pt x="433018" y="3241434"/>
                </a:lnTo>
                <a:lnTo>
                  <a:pt x="501902" y="3241548"/>
                </a:lnTo>
                <a:lnTo>
                  <a:pt x="3166800" y="3241548"/>
                </a:lnTo>
                <a:lnTo>
                  <a:pt x="3235684" y="3241434"/>
                </a:lnTo>
                <a:lnTo>
                  <a:pt x="3295566" y="3240637"/>
                </a:lnTo>
                <a:lnTo>
                  <a:pt x="3347263" y="3238473"/>
                </a:lnTo>
                <a:lnTo>
                  <a:pt x="3391594" y="3234259"/>
                </a:lnTo>
                <a:lnTo>
                  <a:pt x="3429378" y="3227311"/>
                </a:lnTo>
                <a:lnTo>
                  <a:pt x="3510094" y="3194220"/>
                </a:lnTo>
                <a:lnTo>
                  <a:pt x="3553565" y="3163715"/>
                </a:lnTo>
                <a:lnTo>
                  <a:pt x="3590984" y="3126296"/>
                </a:lnTo>
                <a:lnTo>
                  <a:pt x="3621488" y="3082825"/>
                </a:lnTo>
                <a:lnTo>
                  <a:pt x="3644215" y="3034164"/>
                </a:lnTo>
                <a:lnTo>
                  <a:pt x="3661528" y="2964325"/>
                </a:lnTo>
                <a:lnTo>
                  <a:pt x="3665742" y="2919994"/>
                </a:lnTo>
                <a:lnTo>
                  <a:pt x="3667906" y="2868297"/>
                </a:lnTo>
                <a:lnTo>
                  <a:pt x="3668703" y="2808415"/>
                </a:lnTo>
                <a:lnTo>
                  <a:pt x="3668703" y="433132"/>
                </a:lnTo>
                <a:lnTo>
                  <a:pt x="3667906" y="373251"/>
                </a:lnTo>
                <a:lnTo>
                  <a:pt x="3665742" y="321554"/>
                </a:lnTo>
                <a:lnTo>
                  <a:pt x="3661528" y="277222"/>
                </a:lnTo>
                <a:lnTo>
                  <a:pt x="3654580" y="239438"/>
                </a:lnTo>
                <a:lnTo>
                  <a:pt x="3621488" y="158722"/>
                </a:lnTo>
                <a:lnTo>
                  <a:pt x="3590984" y="115251"/>
                </a:lnTo>
                <a:lnTo>
                  <a:pt x="3553565" y="77832"/>
                </a:lnTo>
                <a:lnTo>
                  <a:pt x="3510094" y="47328"/>
                </a:lnTo>
                <a:lnTo>
                  <a:pt x="3461433" y="24601"/>
                </a:lnTo>
                <a:lnTo>
                  <a:pt x="3391594" y="7289"/>
                </a:lnTo>
                <a:lnTo>
                  <a:pt x="3347263" y="3075"/>
                </a:lnTo>
                <a:lnTo>
                  <a:pt x="3295566" y="911"/>
                </a:lnTo>
                <a:lnTo>
                  <a:pt x="3235684" y="113"/>
                </a:lnTo>
                <a:lnTo>
                  <a:pt x="3166800" y="0"/>
                </a:lnTo>
                <a:close/>
              </a:path>
            </a:pathLst>
          </a:custGeom>
          <a:solidFill>
            <a:srgbClr val="D5D5D5"/>
          </a:solidFill>
        </p:spPr>
        <p:txBody>
          <a:bodyPr wrap="square" lIns="0" tIns="0" rIns="0" bIns="0" rtlCol="0"/>
          <a:lstStyle/>
          <a:p>
            <a:endParaRPr sz="1092">
              <a:solidFill>
                <a:prstClr val="black"/>
              </a:solidFill>
            </a:endParaRPr>
          </a:p>
        </p:txBody>
      </p:sp>
      <p:sp>
        <p:nvSpPr>
          <p:cNvPr id="10" name="object 6"/>
          <p:cNvSpPr txBox="1"/>
          <p:nvPr/>
        </p:nvSpPr>
        <p:spPr>
          <a:xfrm>
            <a:off x="3622545" y="1807088"/>
            <a:ext cx="1984883" cy="1084473"/>
          </a:xfrm>
          <a:prstGeom prst="rect">
            <a:avLst/>
          </a:prstGeom>
        </p:spPr>
        <p:txBody>
          <a:bodyPr vert="horz" wrap="square" lIns="0" tIns="6931" rIns="0" bIns="0" rtlCol="0">
            <a:spAutoFit/>
          </a:bodyPr>
          <a:lstStyle/>
          <a:p>
            <a:pPr marL="7701" marR="3081" algn="ctr">
              <a:lnSpc>
                <a:spcPct val="111000"/>
              </a:lnSpc>
              <a:spcBef>
                <a:spcPts val="55"/>
              </a:spcBef>
            </a:pPr>
            <a:r>
              <a:rPr sz="1577" spc="82" dirty="0">
                <a:solidFill>
                  <a:prstClr val="black"/>
                </a:solidFill>
                <a:latin typeface="Microsoft Sans Serif"/>
                <a:cs typeface="Microsoft Sans Serif"/>
              </a:rPr>
              <a:t>Creating </a:t>
            </a:r>
            <a:r>
              <a:rPr sz="1577" spc="9" dirty="0">
                <a:solidFill>
                  <a:prstClr val="black"/>
                </a:solidFill>
                <a:latin typeface="Microsoft Sans Serif"/>
                <a:cs typeface="Microsoft Sans Serif"/>
              </a:rPr>
              <a:t>a </a:t>
            </a:r>
            <a:r>
              <a:rPr sz="1577" spc="12" dirty="0">
                <a:solidFill>
                  <a:prstClr val="black"/>
                </a:solidFill>
                <a:latin typeface="Microsoft Sans Serif"/>
                <a:cs typeface="Microsoft Sans Serif"/>
              </a:rPr>
              <a:t> </a:t>
            </a:r>
            <a:r>
              <a:rPr sz="1577" spc="73" dirty="0">
                <a:solidFill>
                  <a:prstClr val="black"/>
                </a:solidFill>
                <a:latin typeface="Microsoft Sans Serif"/>
                <a:cs typeface="Microsoft Sans Serif"/>
              </a:rPr>
              <a:t>BeautifulSoup</a:t>
            </a:r>
            <a:r>
              <a:rPr sz="1577" spc="-73" dirty="0">
                <a:solidFill>
                  <a:prstClr val="black"/>
                </a:solidFill>
                <a:latin typeface="Microsoft Sans Serif"/>
                <a:cs typeface="Microsoft Sans Serif"/>
              </a:rPr>
              <a:t> </a:t>
            </a:r>
            <a:r>
              <a:rPr sz="1577" spc="106" dirty="0">
                <a:solidFill>
                  <a:prstClr val="black"/>
                </a:solidFill>
                <a:latin typeface="Microsoft Sans Serif"/>
                <a:cs typeface="Microsoft Sans Serif"/>
              </a:rPr>
              <a:t>object </a:t>
            </a:r>
            <a:r>
              <a:rPr sz="1577" spc="-409" dirty="0">
                <a:solidFill>
                  <a:prstClr val="black"/>
                </a:solidFill>
                <a:latin typeface="Microsoft Sans Serif"/>
                <a:cs typeface="Microsoft Sans Serif"/>
              </a:rPr>
              <a:t> </a:t>
            </a:r>
            <a:r>
              <a:rPr sz="1577" spc="121" dirty="0">
                <a:solidFill>
                  <a:prstClr val="black"/>
                </a:solidFill>
                <a:latin typeface="Microsoft Sans Serif"/>
                <a:cs typeface="Microsoft Sans Serif"/>
              </a:rPr>
              <a:t>from </a:t>
            </a:r>
            <a:r>
              <a:rPr sz="1577" spc="97" dirty="0">
                <a:solidFill>
                  <a:prstClr val="black"/>
                </a:solidFill>
                <a:latin typeface="Microsoft Sans Serif"/>
                <a:cs typeface="Microsoft Sans Serif"/>
              </a:rPr>
              <a:t>the </a:t>
            </a:r>
            <a:r>
              <a:rPr sz="1577" spc="36" dirty="0">
                <a:solidFill>
                  <a:prstClr val="black"/>
                </a:solidFill>
                <a:latin typeface="Microsoft Sans Serif"/>
                <a:cs typeface="Microsoft Sans Serif"/>
              </a:rPr>
              <a:t>HTML </a:t>
            </a:r>
            <a:r>
              <a:rPr sz="1577" spc="39" dirty="0">
                <a:solidFill>
                  <a:prstClr val="black"/>
                </a:solidFill>
                <a:latin typeface="Microsoft Sans Serif"/>
                <a:cs typeface="Microsoft Sans Serif"/>
              </a:rPr>
              <a:t> </a:t>
            </a:r>
            <a:r>
              <a:rPr sz="1577" spc="67" dirty="0">
                <a:solidFill>
                  <a:prstClr val="black"/>
                </a:solidFill>
                <a:latin typeface="Microsoft Sans Serif"/>
                <a:cs typeface="Microsoft Sans Serif"/>
              </a:rPr>
              <a:t>response</a:t>
            </a:r>
            <a:endParaRPr sz="1577" dirty="0">
              <a:solidFill>
                <a:prstClr val="black"/>
              </a:solidFill>
              <a:latin typeface="Microsoft Sans Serif"/>
              <a:cs typeface="Microsoft Sans Serif"/>
            </a:endParaRPr>
          </a:p>
        </p:txBody>
      </p:sp>
      <p:sp>
        <p:nvSpPr>
          <p:cNvPr id="12" name="object 7"/>
          <p:cNvSpPr/>
          <p:nvPr/>
        </p:nvSpPr>
        <p:spPr>
          <a:xfrm>
            <a:off x="6421161" y="1368529"/>
            <a:ext cx="2224902" cy="1965755"/>
          </a:xfrm>
          <a:custGeom>
            <a:avLst/>
            <a:gdLst/>
            <a:ahLst/>
            <a:cxnLst/>
            <a:rect l="l" t="t" r="r" b="b"/>
            <a:pathLst>
              <a:path w="3669030" h="3241675">
                <a:moveTo>
                  <a:pt x="3166805" y="0"/>
                </a:moveTo>
                <a:lnTo>
                  <a:pt x="501902" y="0"/>
                </a:lnTo>
                <a:lnTo>
                  <a:pt x="433018" y="113"/>
                </a:lnTo>
                <a:lnTo>
                  <a:pt x="373136" y="911"/>
                </a:lnTo>
                <a:lnTo>
                  <a:pt x="321439" y="3075"/>
                </a:lnTo>
                <a:lnTo>
                  <a:pt x="277107" y="7289"/>
                </a:lnTo>
                <a:lnTo>
                  <a:pt x="239324" y="14236"/>
                </a:lnTo>
                <a:lnTo>
                  <a:pt x="158609" y="47328"/>
                </a:lnTo>
                <a:lnTo>
                  <a:pt x="115136" y="77832"/>
                </a:lnTo>
                <a:lnTo>
                  <a:pt x="77716" y="115251"/>
                </a:lnTo>
                <a:lnTo>
                  <a:pt x="47210" y="158722"/>
                </a:lnTo>
                <a:lnTo>
                  <a:pt x="24482" y="207384"/>
                </a:lnTo>
                <a:lnTo>
                  <a:pt x="7173" y="277222"/>
                </a:lnTo>
                <a:lnTo>
                  <a:pt x="2960" y="321554"/>
                </a:lnTo>
                <a:lnTo>
                  <a:pt x="797" y="373251"/>
                </a:lnTo>
                <a:lnTo>
                  <a:pt x="0" y="433132"/>
                </a:lnTo>
                <a:lnTo>
                  <a:pt x="0" y="2808415"/>
                </a:lnTo>
                <a:lnTo>
                  <a:pt x="797" y="2868297"/>
                </a:lnTo>
                <a:lnTo>
                  <a:pt x="2960" y="2919994"/>
                </a:lnTo>
                <a:lnTo>
                  <a:pt x="7173" y="2964325"/>
                </a:lnTo>
                <a:lnTo>
                  <a:pt x="14119" y="3002109"/>
                </a:lnTo>
                <a:lnTo>
                  <a:pt x="47210" y="3082825"/>
                </a:lnTo>
                <a:lnTo>
                  <a:pt x="77716" y="3126296"/>
                </a:lnTo>
                <a:lnTo>
                  <a:pt x="115136" y="3163715"/>
                </a:lnTo>
                <a:lnTo>
                  <a:pt x="158609" y="3194220"/>
                </a:lnTo>
                <a:lnTo>
                  <a:pt x="207272" y="3216947"/>
                </a:lnTo>
                <a:lnTo>
                  <a:pt x="277107" y="3234259"/>
                </a:lnTo>
                <a:lnTo>
                  <a:pt x="321439" y="3238473"/>
                </a:lnTo>
                <a:lnTo>
                  <a:pt x="373136" y="3240637"/>
                </a:lnTo>
                <a:lnTo>
                  <a:pt x="433018" y="3241434"/>
                </a:lnTo>
                <a:lnTo>
                  <a:pt x="501902" y="3241548"/>
                </a:lnTo>
                <a:lnTo>
                  <a:pt x="3166805" y="3241548"/>
                </a:lnTo>
                <a:lnTo>
                  <a:pt x="3235688" y="3241434"/>
                </a:lnTo>
                <a:lnTo>
                  <a:pt x="3295568" y="3240637"/>
                </a:lnTo>
                <a:lnTo>
                  <a:pt x="3347264" y="3238473"/>
                </a:lnTo>
                <a:lnTo>
                  <a:pt x="3391595" y="3234259"/>
                </a:lnTo>
                <a:lnTo>
                  <a:pt x="3429379" y="3227311"/>
                </a:lnTo>
                <a:lnTo>
                  <a:pt x="3510096" y="3194220"/>
                </a:lnTo>
                <a:lnTo>
                  <a:pt x="3553567" y="3163715"/>
                </a:lnTo>
                <a:lnTo>
                  <a:pt x="3590984" y="3126296"/>
                </a:lnTo>
                <a:lnTo>
                  <a:pt x="3621487" y="3082825"/>
                </a:lnTo>
                <a:lnTo>
                  <a:pt x="3644214" y="3034164"/>
                </a:lnTo>
                <a:lnTo>
                  <a:pt x="3661530" y="2964325"/>
                </a:lnTo>
                <a:lnTo>
                  <a:pt x="3665745" y="2919994"/>
                </a:lnTo>
                <a:lnTo>
                  <a:pt x="3667910" y="2868297"/>
                </a:lnTo>
                <a:lnTo>
                  <a:pt x="3668707" y="2808415"/>
                </a:lnTo>
                <a:lnTo>
                  <a:pt x="3668707" y="433132"/>
                </a:lnTo>
                <a:lnTo>
                  <a:pt x="3667910" y="373251"/>
                </a:lnTo>
                <a:lnTo>
                  <a:pt x="3665745" y="321554"/>
                </a:lnTo>
                <a:lnTo>
                  <a:pt x="3661530" y="277222"/>
                </a:lnTo>
                <a:lnTo>
                  <a:pt x="3654581" y="239438"/>
                </a:lnTo>
                <a:lnTo>
                  <a:pt x="3621487" y="158722"/>
                </a:lnTo>
                <a:lnTo>
                  <a:pt x="3590984" y="115251"/>
                </a:lnTo>
                <a:lnTo>
                  <a:pt x="3553567" y="77832"/>
                </a:lnTo>
                <a:lnTo>
                  <a:pt x="3510096" y="47328"/>
                </a:lnTo>
                <a:lnTo>
                  <a:pt x="3461435" y="24601"/>
                </a:lnTo>
                <a:lnTo>
                  <a:pt x="3391595" y="7289"/>
                </a:lnTo>
                <a:lnTo>
                  <a:pt x="3347264" y="3075"/>
                </a:lnTo>
                <a:lnTo>
                  <a:pt x="3295568" y="911"/>
                </a:lnTo>
                <a:lnTo>
                  <a:pt x="3235688" y="113"/>
                </a:lnTo>
                <a:lnTo>
                  <a:pt x="3166805" y="0"/>
                </a:lnTo>
                <a:close/>
              </a:path>
            </a:pathLst>
          </a:custGeom>
          <a:solidFill>
            <a:srgbClr val="D5D5D5"/>
          </a:solidFill>
        </p:spPr>
        <p:txBody>
          <a:bodyPr wrap="square" lIns="0" tIns="0" rIns="0" bIns="0" rtlCol="0"/>
          <a:lstStyle/>
          <a:p>
            <a:endParaRPr sz="1092">
              <a:solidFill>
                <a:prstClr val="black"/>
              </a:solidFill>
            </a:endParaRPr>
          </a:p>
        </p:txBody>
      </p:sp>
      <p:sp>
        <p:nvSpPr>
          <p:cNvPr id="13" name="object 8"/>
          <p:cNvSpPr txBox="1"/>
          <p:nvPr/>
        </p:nvSpPr>
        <p:spPr>
          <a:xfrm>
            <a:off x="6536807" y="1807088"/>
            <a:ext cx="1881894" cy="1084628"/>
          </a:xfrm>
          <a:prstGeom prst="rect">
            <a:avLst/>
          </a:prstGeom>
        </p:spPr>
        <p:txBody>
          <a:bodyPr vert="horz" wrap="square" lIns="0" tIns="33500" rIns="0" bIns="0" rtlCol="0">
            <a:spAutoFit/>
          </a:bodyPr>
          <a:lstStyle/>
          <a:p>
            <a:pPr algn="ctr">
              <a:spcBef>
                <a:spcPts val="263"/>
              </a:spcBef>
            </a:pPr>
            <a:r>
              <a:rPr sz="1577" spc="82" dirty="0">
                <a:solidFill>
                  <a:prstClr val="black"/>
                </a:solidFill>
                <a:latin typeface="Microsoft Sans Serif"/>
                <a:cs typeface="Microsoft Sans Serif"/>
              </a:rPr>
              <a:t>Extracting</a:t>
            </a:r>
            <a:endParaRPr sz="1577" dirty="0">
              <a:solidFill>
                <a:prstClr val="black"/>
              </a:solidFill>
              <a:latin typeface="Microsoft Sans Serif"/>
              <a:cs typeface="Microsoft Sans Serif"/>
            </a:endParaRPr>
          </a:p>
          <a:p>
            <a:pPr marL="7701" marR="3081" algn="ctr">
              <a:lnSpc>
                <a:spcPct val="111000"/>
              </a:lnSpc>
            </a:pPr>
            <a:r>
              <a:rPr sz="1577" spc="52" dirty="0">
                <a:solidFill>
                  <a:prstClr val="black"/>
                </a:solidFill>
                <a:latin typeface="Microsoft Sans Serif"/>
                <a:cs typeface="Microsoft Sans Serif"/>
              </a:rPr>
              <a:t>all </a:t>
            </a:r>
            <a:r>
              <a:rPr sz="1577" spc="106" dirty="0">
                <a:solidFill>
                  <a:prstClr val="black"/>
                </a:solidFill>
                <a:latin typeface="Microsoft Sans Serif"/>
                <a:cs typeface="Microsoft Sans Serif"/>
              </a:rPr>
              <a:t>column </a:t>
            </a:r>
            <a:r>
              <a:rPr sz="1577" spc="64" dirty="0">
                <a:solidFill>
                  <a:prstClr val="black"/>
                </a:solidFill>
                <a:latin typeface="Microsoft Sans Serif"/>
                <a:cs typeface="Microsoft Sans Serif"/>
              </a:rPr>
              <a:t>names </a:t>
            </a:r>
            <a:r>
              <a:rPr sz="1577" spc="67" dirty="0">
                <a:solidFill>
                  <a:prstClr val="black"/>
                </a:solidFill>
                <a:latin typeface="Microsoft Sans Serif"/>
                <a:cs typeface="Microsoft Sans Serif"/>
              </a:rPr>
              <a:t> </a:t>
            </a:r>
            <a:r>
              <a:rPr sz="1577" spc="121" dirty="0">
                <a:solidFill>
                  <a:prstClr val="black"/>
                </a:solidFill>
                <a:latin typeface="Microsoft Sans Serif"/>
                <a:cs typeface="Microsoft Sans Serif"/>
              </a:rPr>
              <a:t>from</a:t>
            </a:r>
            <a:r>
              <a:rPr sz="1577" spc="-55" dirty="0">
                <a:solidFill>
                  <a:prstClr val="black"/>
                </a:solidFill>
                <a:latin typeface="Microsoft Sans Serif"/>
                <a:cs typeface="Microsoft Sans Serif"/>
              </a:rPr>
              <a:t> </a:t>
            </a:r>
            <a:r>
              <a:rPr sz="1577" spc="97" dirty="0">
                <a:solidFill>
                  <a:prstClr val="black"/>
                </a:solidFill>
                <a:latin typeface="Microsoft Sans Serif"/>
                <a:cs typeface="Microsoft Sans Serif"/>
              </a:rPr>
              <a:t>the</a:t>
            </a:r>
            <a:r>
              <a:rPr sz="1577" spc="-52" dirty="0">
                <a:solidFill>
                  <a:prstClr val="black"/>
                </a:solidFill>
                <a:latin typeface="Microsoft Sans Serif"/>
                <a:cs typeface="Microsoft Sans Serif"/>
              </a:rPr>
              <a:t> </a:t>
            </a:r>
            <a:r>
              <a:rPr sz="1577" spc="36" dirty="0">
                <a:solidFill>
                  <a:prstClr val="black"/>
                </a:solidFill>
                <a:latin typeface="Microsoft Sans Serif"/>
                <a:cs typeface="Microsoft Sans Serif"/>
              </a:rPr>
              <a:t>HTML</a:t>
            </a:r>
            <a:r>
              <a:rPr sz="1577" spc="-55" dirty="0">
                <a:solidFill>
                  <a:prstClr val="black"/>
                </a:solidFill>
                <a:latin typeface="Microsoft Sans Serif"/>
                <a:cs typeface="Microsoft Sans Serif"/>
              </a:rPr>
              <a:t> </a:t>
            </a:r>
            <a:r>
              <a:rPr sz="1577" spc="85" dirty="0">
                <a:solidFill>
                  <a:prstClr val="black"/>
                </a:solidFill>
                <a:latin typeface="Microsoft Sans Serif"/>
                <a:cs typeface="Microsoft Sans Serif"/>
              </a:rPr>
              <a:t>table </a:t>
            </a:r>
            <a:r>
              <a:rPr sz="1577" spc="-409" dirty="0">
                <a:solidFill>
                  <a:prstClr val="black"/>
                </a:solidFill>
                <a:latin typeface="Microsoft Sans Serif"/>
                <a:cs typeface="Microsoft Sans Serif"/>
              </a:rPr>
              <a:t> </a:t>
            </a:r>
            <a:r>
              <a:rPr sz="1577" spc="76" dirty="0">
                <a:solidFill>
                  <a:prstClr val="black"/>
                </a:solidFill>
                <a:latin typeface="Microsoft Sans Serif"/>
                <a:cs typeface="Microsoft Sans Serif"/>
              </a:rPr>
              <a:t>header</a:t>
            </a:r>
            <a:endParaRPr sz="1577" dirty="0">
              <a:solidFill>
                <a:prstClr val="black"/>
              </a:solidFill>
              <a:latin typeface="Microsoft Sans Serif"/>
              <a:cs typeface="Microsoft Sans Serif"/>
            </a:endParaRPr>
          </a:p>
        </p:txBody>
      </p:sp>
      <p:sp>
        <p:nvSpPr>
          <p:cNvPr id="14" name="object 9"/>
          <p:cNvSpPr/>
          <p:nvPr/>
        </p:nvSpPr>
        <p:spPr>
          <a:xfrm>
            <a:off x="9305350" y="2690107"/>
            <a:ext cx="2224902" cy="1965755"/>
          </a:xfrm>
          <a:custGeom>
            <a:avLst/>
            <a:gdLst/>
            <a:ahLst/>
            <a:cxnLst/>
            <a:rect l="l" t="t" r="r" b="b"/>
            <a:pathLst>
              <a:path w="3669030" h="3241675">
                <a:moveTo>
                  <a:pt x="3166794" y="0"/>
                </a:moveTo>
                <a:lnTo>
                  <a:pt x="501902" y="0"/>
                </a:lnTo>
                <a:lnTo>
                  <a:pt x="433018" y="113"/>
                </a:lnTo>
                <a:lnTo>
                  <a:pt x="373136" y="911"/>
                </a:lnTo>
                <a:lnTo>
                  <a:pt x="321437" y="3075"/>
                </a:lnTo>
                <a:lnTo>
                  <a:pt x="277104" y="7288"/>
                </a:lnTo>
                <a:lnTo>
                  <a:pt x="239318" y="14236"/>
                </a:lnTo>
                <a:lnTo>
                  <a:pt x="158604" y="47327"/>
                </a:lnTo>
                <a:lnTo>
                  <a:pt x="115134" y="77831"/>
                </a:lnTo>
                <a:lnTo>
                  <a:pt x="77715" y="115250"/>
                </a:lnTo>
                <a:lnTo>
                  <a:pt x="47210" y="158722"/>
                </a:lnTo>
                <a:lnTo>
                  <a:pt x="24482" y="207383"/>
                </a:lnTo>
                <a:lnTo>
                  <a:pt x="7173" y="277222"/>
                </a:lnTo>
                <a:lnTo>
                  <a:pt x="2960" y="321553"/>
                </a:lnTo>
                <a:lnTo>
                  <a:pt x="797" y="373250"/>
                </a:lnTo>
                <a:lnTo>
                  <a:pt x="0" y="433132"/>
                </a:lnTo>
                <a:lnTo>
                  <a:pt x="0" y="2808415"/>
                </a:lnTo>
                <a:lnTo>
                  <a:pt x="797" y="2868296"/>
                </a:lnTo>
                <a:lnTo>
                  <a:pt x="2960" y="2919993"/>
                </a:lnTo>
                <a:lnTo>
                  <a:pt x="7173" y="2964324"/>
                </a:lnTo>
                <a:lnTo>
                  <a:pt x="14119" y="3002108"/>
                </a:lnTo>
                <a:lnTo>
                  <a:pt x="47210" y="3082824"/>
                </a:lnTo>
                <a:lnTo>
                  <a:pt x="77715" y="3126295"/>
                </a:lnTo>
                <a:lnTo>
                  <a:pt x="115134" y="3163714"/>
                </a:lnTo>
                <a:lnTo>
                  <a:pt x="158604" y="3194218"/>
                </a:lnTo>
                <a:lnTo>
                  <a:pt x="207262" y="3216946"/>
                </a:lnTo>
                <a:lnTo>
                  <a:pt x="277104" y="3234258"/>
                </a:lnTo>
                <a:lnTo>
                  <a:pt x="321437" y="3238472"/>
                </a:lnTo>
                <a:lnTo>
                  <a:pt x="373136" y="3240636"/>
                </a:lnTo>
                <a:lnTo>
                  <a:pt x="433018" y="3241433"/>
                </a:lnTo>
                <a:lnTo>
                  <a:pt x="501902" y="3241547"/>
                </a:lnTo>
                <a:lnTo>
                  <a:pt x="3166794" y="3241547"/>
                </a:lnTo>
                <a:lnTo>
                  <a:pt x="3235678" y="3241433"/>
                </a:lnTo>
                <a:lnTo>
                  <a:pt x="3295560" y="3240636"/>
                </a:lnTo>
                <a:lnTo>
                  <a:pt x="3347258" y="3238472"/>
                </a:lnTo>
                <a:lnTo>
                  <a:pt x="3391589" y="3234258"/>
                </a:lnTo>
                <a:lnTo>
                  <a:pt x="3429372" y="3227310"/>
                </a:lnTo>
                <a:lnTo>
                  <a:pt x="3510087" y="3194218"/>
                </a:lnTo>
                <a:lnTo>
                  <a:pt x="3553560" y="3163714"/>
                </a:lnTo>
                <a:lnTo>
                  <a:pt x="3590980" y="3126295"/>
                </a:lnTo>
                <a:lnTo>
                  <a:pt x="3621486" y="3082824"/>
                </a:lnTo>
                <a:lnTo>
                  <a:pt x="3644214" y="3034163"/>
                </a:lnTo>
                <a:lnTo>
                  <a:pt x="3661523" y="2964324"/>
                </a:lnTo>
                <a:lnTo>
                  <a:pt x="3665736" y="2919993"/>
                </a:lnTo>
                <a:lnTo>
                  <a:pt x="3667900" y="2868296"/>
                </a:lnTo>
                <a:lnTo>
                  <a:pt x="3668697" y="2808415"/>
                </a:lnTo>
                <a:lnTo>
                  <a:pt x="3668697" y="433132"/>
                </a:lnTo>
                <a:lnTo>
                  <a:pt x="3667900" y="373250"/>
                </a:lnTo>
                <a:lnTo>
                  <a:pt x="3665736" y="321553"/>
                </a:lnTo>
                <a:lnTo>
                  <a:pt x="3661523" y="277222"/>
                </a:lnTo>
                <a:lnTo>
                  <a:pt x="3654577" y="239438"/>
                </a:lnTo>
                <a:lnTo>
                  <a:pt x="3621486" y="158722"/>
                </a:lnTo>
                <a:lnTo>
                  <a:pt x="3590980" y="115250"/>
                </a:lnTo>
                <a:lnTo>
                  <a:pt x="3553560" y="77831"/>
                </a:lnTo>
                <a:lnTo>
                  <a:pt x="3510087" y="47327"/>
                </a:lnTo>
                <a:lnTo>
                  <a:pt x="3461424" y="24600"/>
                </a:lnTo>
                <a:lnTo>
                  <a:pt x="3391589" y="7288"/>
                </a:lnTo>
                <a:lnTo>
                  <a:pt x="3347258" y="3075"/>
                </a:lnTo>
                <a:lnTo>
                  <a:pt x="3295560" y="911"/>
                </a:lnTo>
                <a:lnTo>
                  <a:pt x="3235678" y="113"/>
                </a:lnTo>
                <a:lnTo>
                  <a:pt x="3166794" y="0"/>
                </a:lnTo>
                <a:close/>
              </a:path>
            </a:pathLst>
          </a:custGeom>
          <a:solidFill>
            <a:srgbClr val="D5D5D5"/>
          </a:solidFill>
        </p:spPr>
        <p:txBody>
          <a:bodyPr wrap="square" lIns="0" tIns="0" rIns="0" bIns="0" rtlCol="0"/>
          <a:lstStyle/>
          <a:p>
            <a:endParaRPr sz="1092">
              <a:solidFill>
                <a:prstClr val="black"/>
              </a:solidFill>
            </a:endParaRPr>
          </a:p>
        </p:txBody>
      </p:sp>
      <p:sp>
        <p:nvSpPr>
          <p:cNvPr id="15" name="object 10"/>
          <p:cNvSpPr txBox="1"/>
          <p:nvPr/>
        </p:nvSpPr>
        <p:spPr>
          <a:xfrm>
            <a:off x="9446994" y="3263495"/>
            <a:ext cx="1950377" cy="840753"/>
          </a:xfrm>
          <a:prstGeom prst="rect">
            <a:avLst/>
          </a:prstGeom>
        </p:spPr>
        <p:txBody>
          <a:bodyPr vert="horz" wrap="square" lIns="0" tIns="6931" rIns="0" bIns="0" rtlCol="0">
            <a:spAutoFit/>
          </a:bodyPr>
          <a:lstStyle/>
          <a:p>
            <a:pPr marL="328075" marR="3081" indent="-320758" algn="ctr">
              <a:lnSpc>
                <a:spcPct val="111000"/>
              </a:lnSpc>
              <a:spcBef>
                <a:spcPts val="55"/>
              </a:spcBef>
            </a:pPr>
            <a:r>
              <a:rPr sz="1577" spc="91" dirty="0">
                <a:solidFill>
                  <a:prstClr val="black"/>
                </a:solidFill>
                <a:latin typeface="Microsoft Sans Serif"/>
                <a:cs typeface="Microsoft Sans Serif"/>
              </a:rPr>
              <a:t>Collecting</a:t>
            </a:r>
            <a:r>
              <a:rPr sz="1577" spc="-49" dirty="0">
                <a:solidFill>
                  <a:prstClr val="black"/>
                </a:solidFill>
                <a:latin typeface="Microsoft Sans Serif"/>
                <a:cs typeface="Microsoft Sans Serif"/>
              </a:rPr>
              <a:t> </a:t>
            </a:r>
            <a:r>
              <a:rPr sz="1577" spc="97" dirty="0" smtClean="0">
                <a:solidFill>
                  <a:prstClr val="black"/>
                </a:solidFill>
                <a:latin typeface="Microsoft Sans Serif"/>
                <a:cs typeface="Microsoft Sans Serif"/>
              </a:rPr>
              <a:t>the</a:t>
            </a:r>
            <a:r>
              <a:rPr lang="en-US" sz="1577" spc="-45" dirty="0" smtClean="0">
                <a:solidFill>
                  <a:prstClr val="black"/>
                </a:solidFill>
                <a:latin typeface="Microsoft Sans Serif"/>
                <a:cs typeface="Microsoft Sans Serif"/>
              </a:rPr>
              <a:t> </a:t>
            </a:r>
            <a:r>
              <a:rPr sz="1577" spc="76" dirty="0" smtClean="0">
                <a:solidFill>
                  <a:prstClr val="black"/>
                </a:solidFill>
                <a:latin typeface="Microsoft Sans Serif"/>
                <a:cs typeface="Microsoft Sans Serif"/>
              </a:rPr>
              <a:t>data</a:t>
            </a:r>
            <a:endParaRPr lang="en-US" sz="1577" spc="76" dirty="0" smtClean="0">
              <a:solidFill>
                <a:prstClr val="black"/>
              </a:solidFill>
              <a:latin typeface="Microsoft Sans Serif"/>
              <a:cs typeface="Microsoft Sans Serif"/>
            </a:endParaRPr>
          </a:p>
          <a:p>
            <a:pPr marL="328075" marR="3081" indent="-320758" algn="ctr">
              <a:lnSpc>
                <a:spcPct val="111000"/>
              </a:lnSpc>
              <a:spcBef>
                <a:spcPts val="55"/>
              </a:spcBef>
            </a:pPr>
            <a:r>
              <a:rPr sz="1577" spc="103" dirty="0" smtClean="0">
                <a:solidFill>
                  <a:prstClr val="black"/>
                </a:solidFill>
                <a:latin typeface="Microsoft Sans Serif"/>
                <a:cs typeface="Microsoft Sans Serif"/>
              </a:rPr>
              <a:t>by</a:t>
            </a:r>
            <a:r>
              <a:rPr lang="en-US" sz="1577" spc="103" dirty="0" smtClean="0">
                <a:solidFill>
                  <a:prstClr val="black"/>
                </a:solidFill>
                <a:latin typeface="Microsoft Sans Serif"/>
                <a:cs typeface="Microsoft Sans Serif"/>
              </a:rPr>
              <a:t> </a:t>
            </a:r>
            <a:r>
              <a:rPr sz="1577" spc="79" dirty="0" smtClean="0">
                <a:solidFill>
                  <a:prstClr val="black"/>
                </a:solidFill>
                <a:latin typeface="Microsoft Sans Serif"/>
                <a:cs typeface="Microsoft Sans Serif"/>
              </a:rPr>
              <a:t>parsing</a:t>
            </a:r>
            <a:r>
              <a:rPr lang="en-US" sz="1577" spc="79" dirty="0" smtClean="0">
                <a:solidFill>
                  <a:prstClr val="black"/>
                </a:solidFill>
                <a:latin typeface="Microsoft Sans Serif"/>
                <a:cs typeface="Microsoft Sans Serif"/>
              </a:rPr>
              <a:t> </a:t>
            </a:r>
            <a:r>
              <a:rPr sz="1577" spc="36" dirty="0" smtClean="0">
                <a:solidFill>
                  <a:prstClr val="black"/>
                </a:solidFill>
                <a:latin typeface="Microsoft Sans Serif"/>
                <a:cs typeface="Microsoft Sans Serif"/>
              </a:rPr>
              <a:t>HTML</a:t>
            </a:r>
            <a:endParaRPr lang="en-US" sz="1577" spc="-49" dirty="0">
              <a:solidFill>
                <a:prstClr val="black"/>
              </a:solidFill>
              <a:latin typeface="Microsoft Sans Serif"/>
              <a:cs typeface="Microsoft Sans Serif"/>
            </a:endParaRPr>
          </a:p>
          <a:p>
            <a:pPr marL="328075" marR="3081" indent="-320758" algn="ctr">
              <a:lnSpc>
                <a:spcPct val="111000"/>
              </a:lnSpc>
              <a:spcBef>
                <a:spcPts val="55"/>
              </a:spcBef>
            </a:pPr>
            <a:r>
              <a:rPr sz="1577" spc="73" dirty="0" smtClean="0">
                <a:solidFill>
                  <a:prstClr val="black"/>
                </a:solidFill>
                <a:latin typeface="Microsoft Sans Serif"/>
                <a:cs typeface="Microsoft Sans Serif"/>
              </a:rPr>
              <a:t>tables</a:t>
            </a:r>
            <a:endParaRPr sz="1577" dirty="0">
              <a:solidFill>
                <a:prstClr val="black"/>
              </a:solidFill>
              <a:latin typeface="Microsoft Sans Serif"/>
              <a:cs typeface="Microsoft Sans Serif"/>
            </a:endParaRPr>
          </a:p>
        </p:txBody>
      </p:sp>
      <p:sp>
        <p:nvSpPr>
          <p:cNvPr id="16" name="object 11"/>
          <p:cNvSpPr/>
          <p:nvPr/>
        </p:nvSpPr>
        <p:spPr>
          <a:xfrm>
            <a:off x="6421166" y="4002356"/>
            <a:ext cx="2224902" cy="1965755"/>
          </a:xfrm>
          <a:custGeom>
            <a:avLst/>
            <a:gdLst/>
            <a:ahLst/>
            <a:cxnLst/>
            <a:rect l="l" t="t" r="r" b="b"/>
            <a:pathLst>
              <a:path w="3669030" h="3241675">
                <a:moveTo>
                  <a:pt x="3124221" y="0"/>
                </a:moveTo>
                <a:lnTo>
                  <a:pt x="544456" y="0"/>
                </a:lnTo>
                <a:lnTo>
                  <a:pt x="469732" y="123"/>
                </a:lnTo>
                <a:lnTo>
                  <a:pt x="404774" y="988"/>
                </a:lnTo>
                <a:lnTo>
                  <a:pt x="348694" y="3335"/>
                </a:lnTo>
                <a:lnTo>
                  <a:pt x="300604" y="7907"/>
                </a:lnTo>
                <a:lnTo>
                  <a:pt x="259616" y="15443"/>
                </a:lnTo>
                <a:lnTo>
                  <a:pt x="180487" y="46621"/>
                </a:lnTo>
                <a:lnTo>
                  <a:pt x="139933" y="72522"/>
                </a:lnTo>
                <a:lnTo>
                  <a:pt x="103724" y="103848"/>
                </a:lnTo>
                <a:lnTo>
                  <a:pt x="72398" y="140059"/>
                </a:lnTo>
                <a:lnTo>
                  <a:pt x="46499" y="180613"/>
                </a:lnTo>
                <a:lnTo>
                  <a:pt x="26566" y="224968"/>
                </a:lnTo>
                <a:lnTo>
                  <a:pt x="7784" y="300728"/>
                </a:lnTo>
                <a:lnTo>
                  <a:pt x="3212" y="348818"/>
                </a:lnTo>
                <a:lnTo>
                  <a:pt x="864" y="404899"/>
                </a:lnTo>
                <a:lnTo>
                  <a:pt x="0" y="469857"/>
                </a:lnTo>
                <a:lnTo>
                  <a:pt x="0" y="2771690"/>
                </a:lnTo>
                <a:lnTo>
                  <a:pt x="864" y="2836649"/>
                </a:lnTo>
                <a:lnTo>
                  <a:pt x="3212" y="2892730"/>
                </a:lnTo>
                <a:lnTo>
                  <a:pt x="7784" y="2940820"/>
                </a:lnTo>
                <a:lnTo>
                  <a:pt x="15322" y="2981807"/>
                </a:lnTo>
                <a:lnTo>
                  <a:pt x="46499" y="3060935"/>
                </a:lnTo>
                <a:lnTo>
                  <a:pt x="72398" y="3101489"/>
                </a:lnTo>
                <a:lnTo>
                  <a:pt x="103724" y="3137699"/>
                </a:lnTo>
                <a:lnTo>
                  <a:pt x="139933" y="3169026"/>
                </a:lnTo>
                <a:lnTo>
                  <a:pt x="180487" y="3194927"/>
                </a:lnTo>
                <a:lnTo>
                  <a:pt x="224843" y="3214861"/>
                </a:lnTo>
                <a:lnTo>
                  <a:pt x="300604" y="3233641"/>
                </a:lnTo>
                <a:lnTo>
                  <a:pt x="348694" y="3238212"/>
                </a:lnTo>
                <a:lnTo>
                  <a:pt x="404774" y="3240560"/>
                </a:lnTo>
                <a:lnTo>
                  <a:pt x="469732" y="3241424"/>
                </a:lnTo>
                <a:lnTo>
                  <a:pt x="544456" y="3241548"/>
                </a:lnTo>
                <a:lnTo>
                  <a:pt x="3124221" y="3241548"/>
                </a:lnTo>
                <a:lnTo>
                  <a:pt x="3198946" y="3241424"/>
                </a:lnTo>
                <a:lnTo>
                  <a:pt x="3263905" y="3240560"/>
                </a:lnTo>
                <a:lnTo>
                  <a:pt x="3319987" y="3238212"/>
                </a:lnTo>
                <a:lnTo>
                  <a:pt x="3368077" y="3233641"/>
                </a:lnTo>
                <a:lnTo>
                  <a:pt x="3409064" y="3226104"/>
                </a:lnTo>
                <a:lnTo>
                  <a:pt x="3488191" y="3194927"/>
                </a:lnTo>
                <a:lnTo>
                  <a:pt x="3528746" y="3169026"/>
                </a:lnTo>
                <a:lnTo>
                  <a:pt x="3564958" y="3137699"/>
                </a:lnTo>
                <a:lnTo>
                  <a:pt x="3596286" y="3101489"/>
                </a:lnTo>
                <a:lnTo>
                  <a:pt x="3622187" y="3060935"/>
                </a:lnTo>
                <a:lnTo>
                  <a:pt x="3642121" y="3016580"/>
                </a:lnTo>
                <a:lnTo>
                  <a:pt x="3660903" y="2940820"/>
                </a:lnTo>
                <a:lnTo>
                  <a:pt x="3665475" y="2892730"/>
                </a:lnTo>
                <a:lnTo>
                  <a:pt x="3667823" y="2836649"/>
                </a:lnTo>
                <a:lnTo>
                  <a:pt x="3668688" y="2771690"/>
                </a:lnTo>
                <a:lnTo>
                  <a:pt x="3668688" y="469857"/>
                </a:lnTo>
                <a:lnTo>
                  <a:pt x="3667823" y="404899"/>
                </a:lnTo>
                <a:lnTo>
                  <a:pt x="3665475" y="348818"/>
                </a:lnTo>
                <a:lnTo>
                  <a:pt x="3660903" y="300728"/>
                </a:lnTo>
                <a:lnTo>
                  <a:pt x="3653366" y="259740"/>
                </a:lnTo>
                <a:lnTo>
                  <a:pt x="3622187" y="180613"/>
                </a:lnTo>
                <a:lnTo>
                  <a:pt x="3596286" y="140059"/>
                </a:lnTo>
                <a:lnTo>
                  <a:pt x="3564958" y="103848"/>
                </a:lnTo>
                <a:lnTo>
                  <a:pt x="3528746" y="72522"/>
                </a:lnTo>
                <a:lnTo>
                  <a:pt x="3488191" y="46621"/>
                </a:lnTo>
                <a:lnTo>
                  <a:pt x="3443834" y="26687"/>
                </a:lnTo>
                <a:lnTo>
                  <a:pt x="3368077" y="7907"/>
                </a:lnTo>
                <a:lnTo>
                  <a:pt x="3319987" y="3335"/>
                </a:lnTo>
                <a:lnTo>
                  <a:pt x="3263905" y="988"/>
                </a:lnTo>
                <a:lnTo>
                  <a:pt x="3198946" y="123"/>
                </a:lnTo>
                <a:lnTo>
                  <a:pt x="3124221" y="0"/>
                </a:lnTo>
                <a:close/>
              </a:path>
            </a:pathLst>
          </a:custGeom>
          <a:solidFill>
            <a:srgbClr val="D5D5D5"/>
          </a:solidFill>
        </p:spPr>
        <p:txBody>
          <a:bodyPr wrap="square" lIns="0" tIns="0" rIns="0" bIns="0" rtlCol="0"/>
          <a:lstStyle/>
          <a:p>
            <a:endParaRPr sz="1092">
              <a:solidFill>
                <a:prstClr val="black"/>
              </a:solidFill>
            </a:endParaRPr>
          </a:p>
        </p:txBody>
      </p:sp>
      <p:sp>
        <p:nvSpPr>
          <p:cNvPr id="17" name="object 12"/>
          <p:cNvSpPr txBox="1"/>
          <p:nvPr/>
        </p:nvSpPr>
        <p:spPr>
          <a:xfrm>
            <a:off x="6648558" y="4575744"/>
            <a:ext cx="1770142" cy="815105"/>
          </a:xfrm>
          <a:prstGeom prst="rect">
            <a:avLst/>
          </a:prstGeom>
        </p:spPr>
        <p:txBody>
          <a:bodyPr vert="horz" wrap="square" lIns="0" tIns="6931" rIns="0" bIns="0" rtlCol="0">
            <a:spAutoFit/>
          </a:bodyPr>
          <a:lstStyle/>
          <a:p>
            <a:pPr marL="33116" marR="3081" indent="-25799" algn="just">
              <a:lnSpc>
                <a:spcPct val="111000"/>
              </a:lnSpc>
              <a:spcBef>
                <a:spcPts val="55"/>
              </a:spcBef>
            </a:pPr>
            <a:r>
              <a:rPr sz="1577" spc="97" dirty="0">
                <a:solidFill>
                  <a:prstClr val="black"/>
                </a:solidFill>
                <a:latin typeface="Microsoft Sans Serif"/>
                <a:cs typeface="Microsoft Sans Serif"/>
              </a:rPr>
              <a:t>Constructing</a:t>
            </a:r>
            <a:r>
              <a:rPr sz="1577" spc="-67" dirty="0">
                <a:solidFill>
                  <a:prstClr val="black"/>
                </a:solidFill>
                <a:latin typeface="Microsoft Sans Serif"/>
                <a:cs typeface="Microsoft Sans Serif"/>
              </a:rPr>
              <a:t> </a:t>
            </a:r>
            <a:r>
              <a:rPr sz="1577" spc="76" dirty="0">
                <a:solidFill>
                  <a:prstClr val="black"/>
                </a:solidFill>
                <a:latin typeface="Microsoft Sans Serif"/>
                <a:cs typeface="Microsoft Sans Serif"/>
              </a:rPr>
              <a:t>data </a:t>
            </a:r>
            <a:r>
              <a:rPr sz="1577" spc="-409" dirty="0">
                <a:solidFill>
                  <a:prstClr val="black"/>
                </a:solidFill>
                <a:latin typeface="Microsoft Sans Serif"/>
                <a:cs typeface="Microsoft Sans Serif"/>
              </a:rPr>
              <a:t> </a:t>
            </a:r>
            <a:r>
              <a:rPr sz="1577" spc="94" dirty="0">
                <a:solidFill>
                  <a:prstClr val="black"/>
                </a:solidFill>
                <a:latin typeface="Microsoft Sans Serif"/>
                <a:cs typeface="Microsoft Sans Serif"/>
              </a:rPr>
              <a:t>we</a:t>
            </a:r>
            <a:r>
              <a:rPr sz="1577" spc="-55" dirty="0">
                <a:solidFill>
                  <a:prstClr val="black"/>
                </a:solidFill>
                <a:latin typeface="Microsoft Sans Serif"/>
                <a:cs typeface="Microsoft Sans Serif"/>
              </a:rPr>
              <a:t> </a:t>
            </a:r>
            <a:r>
              <a:rPr sz="1577" spc="49" dirty="0">
                <a:solidFill>
                  <a:prstClr val="black"/>
                </a:solidFill>
                <a:latin typeface="Microsoft Sans Serif"/>
                <a:cs typeface="Microsoft Sans Serif"/>
              </a:rPr>
              <a:t>have</a:t>
            </a:r>
            <a:r>
              <a:rPr sz="1577" spc="-55" dirty="0">
                <a:solidFill>
                  <a:prstClr val="black"/>
                </a:solidFill>
                <a:latin typeface="Microsoft Sans Serif"/>
                <a:cs typeface="Microsoft Sans Serif"/>
              </a:rPr>
              <a:t> </a:t>
            </a:r>
            <a:r>
              <a:rPr sz="1577" spc="94" dirty="0">
                <a:solidFill>
                  <a:prstClr val="black"/>
                </a:solidFill>
                <a:latin typeface="Microsoft Sans Serif"/>
                <a:cs typeface="Microsoft Sans Serif"/>
              </a:rPr>
              <a:t>obtained </a:t>
            </a:r>
            <a:r>
              <a:rPr sz="1577" spc="-412" dirty="0">
                <a:solidFill>
                  <a:prstClr val="black"/>
                </a:solidFill>
                <a:latin typeface="Microsoft Sans Serif"/>
                <a:cs typeface="Microsoft Sans Serif"/>
              </a:rPr>
              <a:t> </a:t>
            </a:r>
            <a:r>
              <a:rPr sz="1577" spc="103" dirty="0">
                <a:solidFill>
                  <a:prstClr val="black"/>
                </a:solidFill>
                <a:latin typeface="Microsoft Sans Serif"/>
                <a:cs typeface="Microsoft Sans Serif"/>
              </a:rPr>
              <a:t>into</a:t>
            </a:r>
            <a:r>
              <a:rPr sz="1577" spc="-45" dirty="0">
                <a:solidFill>
                  <a:prstClr val="black"/>
                </a:solidFill>
                <a:latin typeface="Microsoft Sans Serif"/>
                <a:cs typeface="Microsoft Sans Serif"/>
              </a:rPr>
              <a:t> </a:t>
            </a:r>
            <a:r>
              <a:rPr sz="1577" spc="9" dirty="0">
                <a:solidFill>
                  <a:prstClr val="black"/>
                </a:solidFill>
                <a:latin typeface="Microsoft Sans Serif"/>
                <a:cs typeface="Microsoft Sans Serif"/>
              </a:rPr>
              <a:t>a</a:t>
            </a:r>
            <a:r>
              <a:rPr sz="1577" spc="-45" dirty="0">
                <a:solidFill>
                  <a:prstClr val="black"/>
                </a:solidFill>
                <a:latin typeface="Microsoft Sans Serif"/>
                <a:cs typeface="Microsoft Sans Serif"/>
              </a:rPr>
              <a:t> </a:t>
            </a:r>
            <a:r>
              <a:rPr sz="1577" spc="97" dirty="0">
                <a:solidFill>
                  <a:prstClr val="black"/>
                </a:solidFill>
                <a:latin typeface="Microsoft Sans Serif"/>
                <a:cs typeface="Microsoft Sans Serif"/>
              </a:rPr>
              <a:t>dictionary</a:t>
            </a:r>
            <a:endParaRPr sz="1577">
              <a:solidFill>
                <a:prstClr val="black"/>
              </a:solidFill>
              <a:latin typeface="Microsoft Sans Serif"/>
              <a:cs typeface="Microsoft Sans Serif"/>
            </a:endParaRPr>
          </a:p>
        </p:txBody>
      </p:sp>
      <p:sp>
        <p:nvSpPr>
          <p:cNvPr id="18" name="object 13"/>
          <p:cNvSpPr/>
          <p:nvPr/>
        </p:nvSpPr>
        <p:spPr>
          <a:xfrm>
            <a:off x="3536978" y="4002356"/>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9"/>
                </a:lnTo>
                <a:lnTo>
                  <a:pt x="0" y="469857"/>
                </a:lnTo>
                <a:lnTo>
                  <a:pt x="0" y="2771690"/>
                </a:lnTo>
                <a:lnTo>
                  <a:pt x="864" y="2836649"/>
                </a:lnTo>
                <a:lnTo>
                  <a:pt x="3212" y="2892730"/>
                </a:lnTo>
                <a:lnTo>
                  <a:pt x="7783" y="2940820"/>
                </a:lnTo>
                <a:lnTo>
                  <a:pt x="15320" y="2981807"/>
                </a:lnTo>
                <a:lnTo>
                  <a:pt x="46497" y="3060935"/>
                </a:lnTo>
                <a:lnTo>
                  <a:pt x="72398" y="3101489"/>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9"/>
                </a:lnTo>
                <a:lnTo>
                  <a:pt x="3622186" y="3060935"/>
                </a:lnTo>
                <a:lnTo>
                  <a:pt x="3642120" y="3016580"/>
                </a:lnTo>
                <a:lnTo>
                  <a:pt x="3660900" y="2940820"/>
                </a:lnTo>
                <a:lnTo>
                  <a:pt x="3665471" y="2892730"/>
                </a:lnTo>
                <a:lnTo>
                  <a:pt x="3667819" y="2836649"/>
                </a:lnTo>
                <a:lnTo>
                  <a:pt x="3668684" y="2771690"/>
                </a:lnTo>
                <a:lnTo>
                  <a:pt x="3668684" y="469857"/>
                </a:lnTo>
                <a:lnTo>
                  <a:pt x="3667819" y="404899"/>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19" name="object 14"/>
          <p:cNvSpPr txBox="1"/>
          <p:nvPr/>
        </p:nvSpPr>
        <p:spPr>
          <a:xfrm>
            <a:off x="3615840" y="4703082"/>
            <a:ext cx="2067026" cy="545736"/>
          </a:xfrm>
          <a:prstGeom prst="rect">
            <a:avLst/>
          </a:prstGeom>
        </p:spPr>
        <p:txBody>
          <a:bodyPr vert="horz" wrap="square" lIns="0" tIns="6931" rIns="0" bIns="0" rtlCol="0">
            <a:spAutoFit/>
          </a:bodyPr>
          <a:lstStyle/>
          <a:p>
            <a:pPr marL="102812" marR="3081" indent="-95496">
              <a:lnSpc>
                <a:spcPct val="111000"/>
              </a:lnSpc>
              <a:spcBef>
                <a:spcPts val="55"/>
              </a:spcBef>
            </a:pPr>
            <a:r>
              <a:rPr sz="1577" spc="82" dirty="0">
                <a:solidFill>
                  <a:prstClr val="black"/>
                </a:solidFill>
                <a:latin typeface="Microsoft Sans Serif"/>
                <a:cs typeface="Microsoft Sans Serif"/>
              </a:rPr>
              <a:t>Creating</a:t>
            </a:r>
            <a:r>
              <a:rPr sz="1577" spc="-64" dirty="0">
                <a:solidFill>
                  <a:prstClr val="black"/>
                </a:solidFill>
                <a:latin typeface="Microsoft Sans Serif"/>
                <a:cs typeface="Microsoft Sans Serif"/>
              </a:rPr>
              <a:t> </a:t>
            </a:r>
            <a:r>
              <a:rPr sz="1577" spc="9" dirty="0">
                <a:solidFill>
                  <a:prstClr val="black"/>
                </a:solidFill>
                <a:latin typeface="Microsoft Sans Serif"/>
                <a:cs typeface="Microsoft Sans Serif"/>
              </a:rPr>
              <a:t>a</a:t>
            </a:r>
            <a:r>
              <a:rPr sz="1577" spc="-64" dirty="0">
                <a:solidFill>
                  <a:prstClr val="black"/>
                </a:solidFill>
                <a:latin typeface="Microsoft Sans Serif"/>
                <a:cs typeface="Microsoft Sans Serif"/>
              </a:rPr>
              <a:t> </a:t>
            </a:r>
            <a:r>
              <a:rPr sz="1577" spc="85" dirty="0">
                <a:solidFill>
                  <a:prstClr val="black"/>
                </a:solidFill>
                <a:latin typeface="Microsoft Sans Serif"/>
                <a:cs typeface="Microsoft Sans Serif"/>
              </a:rPr>
              <a:t>dataframe </a:t>
            </a:r>
            <a:r>
              <a:rPr sz="1577" spc="-409" dirty="0">
                <a:solidFill>
                  <a:prstClr val="black"/>
                </a:solidFill>
                <a:latin typeface="Microsoft Sans Serif"/>
                <a:cs typeface="Microsoft Sans Serif"/>
              </a:rPr>
              <a:t> </a:t>
            </a:r>
            <a:r>
              <a:rPr sz="1577" spc="121" dirty="0">
                <a:solidFill>
                  <a:prstClr val="black"/>
                </a:solidFill>
                <a:latin typeface="Microsoft Sans Serif"/>
                <a:cs typeface="Microsoft Sans Serif"/>
              </a:rPr>
              <a:t>from</a:t>
            </a:r>
            <a:r>
              <a:rPr sz="1577" spc="-49" dirty="0">
                <a:solidFill>
                  <a:prstClr val="black"/>
                </a:solidFill>
                <a:latin typeface="Microsoft Sans Serif"/>
                <a:cs typeface="Microsoft Sans Serif"/>
              </a:rPr>
              <a:t> </a:t>
            </a:r>
            <a:r>
              <a:rPr sz="1577" spc="97" dirty="0">
                <a:solidFill>
                  <a:prstClr val="black"/>
                </a:solidFill>
                <a:latin typeface="Microsoft Sans Serif"/>
                <a:cs typeface="Microsoft Sans Serif"/>
              </a:rPr>
              <a:t>the</a:t>
            </a:r>
            <a:r>
              <a:rPr sz="1577" spc="-45" dirty="0">
                <a:solidFill>
                  <a:prstClr val="black"/>
                </a:solidFill>
                <a:latin typeface="Microsoft Sans Serif"/>
                <a:cs typeface="Microsoft Sans Serif"/>
              </a:rPr>
              <a:t> </a:t>
            </a:r>
            <a:r>
              <a:rPr sz="1577" spc="97" dirty="0">
                <a:solidFill>
                  <a:prstClr val="black"/>
                </a:solidFill>
                <a:latin typeface="Microsoft Sans Serif"/>
                <a:cs typeface="Microsoft Sans Serif"/>
              </a:rPr>
              <a:t>dictionary</a:t>
            </a:r>
            <a:endParaRPr sz="1577">
              <a:solidFill>
                <a:prstClr val="black"/>
              </a:solidFill>
              <a:latin typeface="Microsoft Sans Serif"/>
              <a:cs typeface="Microsoft Sans Serif"/>
            </a:endParaRPr>
          </a:p>
        </p:txBody>
      </p:sp>
      <p:sp>
        <p:nvSpPr>
          <p:cNvPr id="20" name="object 15"/>
          <p:cNvSpPr/>
          <p:nvPr/>
        </p:nvSpPr>
        <p:spPr>
          <a:xfrm>
            <a:off x="652790" y="4002356"/>
            <a:ext cx="2224902" cy="1965755"/>
          </a:xfrm>
          <a:custGeom>
            <a:avLst/>
            <a:gdLst/>
            <a:ahLst/>
            <a:cxnLst/>
            <a:rect l="l" t="t" r="r" b="b"/>
            <a:pathLst>
              <a:path w="3669029" h="3241675">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9"/>
                </a:lnTo>
                <a:lnTo>
                  <a:pt x="0" y="469857"/>
                </a:lnTo>
                <a:lnTo>
                  <a:pt x="0" y="2771690"/>
                </a:lnTo>
                <a:lnTo>
                  <a:pt x="864" y="2836649"/>
                </a:lnTo>
                <a:lnTo>
                  <a:pt x="3212" y="2892730"/>
                </a:lnTo>
                <a:lnTo>
                  <a:pt x="7783" y="2940820"/>
                </a:lnTo>
                <a:lnTo>
                  <a:pt x="15320" y="2981807"/>
                </a:lnTo>
                <a:lnTo>
                  <a:pt x="46497" y="3060935"/>
                </a:lnTo>
                <a:lnTo>
                  <a:pt x="72398" y="3101489"/>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9"/>
                </a:lnTo>
                <a:lnTo>
                  <a:pt x="3622186" y="3060935"/>
                </a:lnTo>
                <a:lnTo>
                  <a:pt x="3642120" y="3016580"/>
                </a:lnTo>
                <a:lnTo>
                  <a:pt x="3660900" y="2940820"/>
                </a:lnTo>
                <a:lnTo>
                  <a:pt x="3665471" y="2892730"/>
                </a:lnTo>
                <a:lnTo>
                  <a:pt x="3667819" y="2836649"/>
                </a:lnTo>
                <a:lnTo>
                  <a:pt x="3668684" y="2771690"/>
                </a:lnTo>
                <a:lnTo>
                  <a:pt x="3668684" y="469857"/>
                </a:lnTo>
                <a:lnTo>
                  <a:pt x="3667819" y="404899"/>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p:spPr>
        <p:txBody>
          <a:bodyPr wrap="square" lIns="0" tIns="0" rIns="0" bIns="0" rtlCol="0"/>
          <a:lstStyle/>
          <a:p>
            <a:endParaRPr sz="1092">
              <a:solidFill>
                <a:prstClr val="black"/>
              </a:solidFill>
            </a:endParaRPr>
          </a:p>
        </p:txBody>
      </p:sp>
      <p:sp>
        <p:nvSpPr>
          <p:cNvPr id="21" name="object 16"/>
          <p:cNvSpPr txBox="1"/>
          <p:nvPr/>
        </p:nvSpPr>
        <p:spPr>
          <a:xfrm>
            <a:off x="861387" y="4703082"/>
            <a:ext cx="1807878" cy="545736"/>
          </a:xfrm>
          <a:prstGeom prst="rect">
            <a:avLst/>
          </a:prstGeom>
        </p:spPr>
        <p:txBody>
          <a:bodyPr vert="horz" wrap="square" lIns="0" tIns="6931" rIns="0" bIns="0" rtlCol="0">
            <a:spAutoFit/>
          </a:bodyPr>
          <a:lstStyle/>
          <a:p>
            <a:pPr marL="572975" marR="3081" indent="-565659">
              <a:lnSpc>
                <a:spcPct val="111000"/>
              </a:lnSpc>
              <a:spcBef>
                <a:spcPts val="55"/>
              </a:spcBef>
            </a:pPr>
            <a:r>
              <a:rPr sz="1577" spc="88" dirty="0">
                <a:solidFill>
                  <a:prstClr val="black"/>
                </a:solidFill>
                <a:latin typeface="Microsoft Sans Serif"/>
                <a:cs typeface="Microsoft Sans Serif"/>
              </a:rPr>
              <a:t>Exporting</a:t>
            </a:r>
            <a:r>
              <a:rPr sz="1577" spc="-55" dirty="0">
                <a:solidFill>
                  <a:prstClr val="black"/>
                </a:solidFill>
                <a:latin typeface="Microsoft Sans Serif"/>
                <a:cs typeface="Microsoft Sans Serif"/>
              </a:rPr>
              <a:t> </a:t>
            </a:r>
            <a:r>
              <a:rPr sz="1577" spc="97" dirty="0">
                <a:solidFill>
                  <a:prstClr val="black"/>
                </a:solidFill>
                <a:latin typeface="Microsoft Sans Serif"/>
                <a:cs typeface="Microsoft Sans Serif"/>
              </a:rPr>
              <a:t>the</a:t>
            </a:r>
            <a:r>
              <a:rPr sz="1577" spc="-55" dirty="0">
                <a:solidFill>
                  <a:prstClr val="black"/>
                </a:solidFill>
                <a:latin typeface="Microsoft Sans Serif"/>
                <a:cs typeface="Microsoft Sans Serif"/>
              </a:rPr>
              <a:t> </a:t>
            </a:r>
            <a:r>
              <a:rPr sz="1577" spc="76" dirty="0">
                <a:solidFill>
                  <a:prstClr val="black"/>
                </a:solidFill>
                <a:latin typeface="Microsoft Sans Serif"/>
                <a:cs typeface="Microsoft Sans Serif"/>
              </a:rPr>
              <a:t>data </a:t>
            </a:r>
            <a:r>
              <a:rPr sz="1577" spc="-409" dirty="0">
                <a:solidFill>
                  <a:prstClr val="black"/>
                </a:solidFill>
                <a:latin typeface="Microsoft Sans Serif"/>
                <a:cs typeface="Microsoft Sans Serif"/>
              </a:rPr>
              <a:t> </a:t>
            </a:r>
            <a:r>
              <a:rPr sz="1577" spc="124" dirty="0">
                <a:solidFill>
                  <a:prstClr val="black"/>
                </a:solidFill>
                <a:latin typeface="Microsoft Sans Serif"/>
                <a:cs typeface="Microsoft Sans Serif"/>
              </a:rPr>
              <a:t>to</a:t>
            </a:r>
            <a:r>
              <a:rPr sz="1577" spc="-45" dirty="0">
                <a:solidFill>
                  <a:prstClr val="black"/>
                </a:solidFill>
                <a:latin typeface="Microsoft Sans Serif"/>
                <a:cs typeface="Microsoft Sans Serif"/>
              </a:rPr>
              <a:t> </a:t>
            </a:r>
            <a:r>
              <a:rPr sz="1577" spc="3" dirty="0">
                <a:solidFill>
                  <a:prstClr val="black"/>
                </a:solidFill>
                <a:latin typeface="Microsoft Sans Serif"/>
                <a:cs typeface="Microsoft Sans Serif"/>
              </a:rPr>
              <a:t>CSV</a:t>
            </a:r>
            <a:endParaRPr sz="1577">
              <a:solidFill>
                <a:prstClr val="black"/>
              </a:solidFill>
              <a:latin typeface="Microsoft Sans Serif"/>
              <a:cs typeface="Microsoft Sans Serif"/>
            </a:endParaRPr>
          </a:p>
        </p:txBody>
      </p:sp>
      <p:grpSp>
        <p:nvGrpSpPr>
          <p:cNvPr id="22" name="object 18"/>
          <p:cNvGrpSpPr/>
          <p:nvPr/>
        </p:nvGrpSpPr>
        <p:grpSpPr>
          <a:xfrm>
            <a:off x="5819541" y="2094841"/>
            <a:ext cx="538320" cy="513291"/>
            <a:chOff x="9596148" y="3454547"/>
            <a:chExt cx="887730" cy="846455"/>
          </a:xfrm>
        </p:grpSpPr>
        <p:sp>
          <p:nvSpPr>
            <p:cNvPr id="23" name="object 19"/>
            <p:cNvSpPr/>
            <p:nvPr/>
          </p:nvSpPr>
          <p:spPr>
            <a:xfrm>
              <a:off x="9622325" y="3480724"/>
              <a:ext cx="835025" cy="793750"/>
            </a:xfrm>
            <a:custGeom>
              <a:avLst/>
              <a:gdLst/>
              <a:ahLst/>
              <a:cxnLst/>
              <a:rect l="l" t="t" r="r" b="b"/>
              <a:pathLst>
                <a:path w="835025" h="793750">
                  <a:moveTo>
                    <a:pt x="469134" y="0"/>
                  </a:moveTo>
                  <a:lnTo>
                    <a:pt x="469134" y="269861"/>
                  </a:lnTo>
                  <a:lnTo>
                    <a:pt x="0" y="269861"/>
                  </a:lnTo>
                  <a:lnTo>
                    <a:pt x="0" y="523848"/>
                  </a:lnTo>
                  <a:lnTo>
                    <a:pt x="469134" y="523848"/>
                  </a:lnTo>
                  <a:lnTo>
                    <a:pt x="469134" y="793710"/>
                  </a:lnTo>
                  <a:lnTo>
                    <a:pt x="834912" y="396855"/>
                  </a:lnTo>
                  <a:lnTo>
                    <a:pt x="469134" y="0"/>
                  </a:lnTo>
                  <a:close/>
                </a:path>
              </a:pathLst>
            </a:custGeom>
            <a:solidFill>
              <a:srgbClr val="D5D5D5"/>
            </a:solidFill>
          </p:spPr>
          <p:txBody>
            <a:bodyPr wrap="square" lIns="0" tIns="0" rIns="0" bIns="0" rtlCol="0"/>
            <a:lstStyle/>
            <a:p>
              <a:endParaRPr sz="1092">
                <a:solidFill>
                  <a:prstClr val="black"/>
                </a:solidFill>
              </a:endParaRPr>
            </a:p>
          </p:txBody>
        </p:sp>
        <p:sp>
          <p:nvSpPr>
            <p:cNvPr id="24" name="object 20"/>
            <p:cNvSpPr/>
            <p:nvPr/>
          </p:nvSpPr>
          <p:spPr>
            <a:xfrm>
              <a:off x="9622325" y="3480724"/>
              <a:ext cx="835025" cy="793750"/>
            </a:xfrm>
            <a:custGeom>
              <a:avLst/>
              <a:gdLst/>
              <a:ahLst/>
              <a:cxnLst/>
              <a:rect l="l" t="t" r="r" b="b"/>
              <a:pathLst>
                <a:path w="835025" h="793750">
                  <a:moveTo>
                    <a:pt x="469133" y="523849"/>
                  </a:moveTo>
                  <a:lnTo>
                    <a:pt x="469133" y="793711"/>
                  </a:lnTo>
                  <a:lnTo>
                    <a:pt x="834912" y="396855"/>
                  </a:lnTo>
                  <a:lnTo>
                    <a:pt x="469133" y="0"/>
                  </a:lnTo>
                  <a:lnTo>
                    <a:pt x="469133" y="269861"/>
                  </a:lnTo>
                  <a:lnTo>
                    <a:pt x="0" y="269861"/>
                  </a:lnTo>
                  <a:lnTo>
                    <a:pt x="0" y="523849"/>
                  </a:lnTo>
                  <a:lnTo>
                    <a:pt x="469133"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25" name="object 21"/>
          <p:cNvGrpSpPr/>
          <p:nvPr/>
        </p:nvGrpSpPr>
        <p:grpSpPr>
          <a:xfrm>
            <a:off x="2935354" y="2094841"/>
            <a:ext cx="538320" cy="513291"/>
            <a:chOff x="4839910" y="3454547"/>
            <a:chExt cx="887730" cy="846455"/>
          </a:xfrm>
        </p:grpSpPr>
        <p:sp>
          <p:nvSpPr>
            <p:cNvPr id="26" name="object 22"/>
            <p:cNvSpPr/>
            <p:nvPr/>
          </p:nvSpPr>
          <p:spPr>
            <a:xfrm>
              <a:off x="4866087" y="3480724"/>
              <a:ext cx="835025" cy="793750"/>
            </a:xfrm>
            <a:custGeom>
              <a:avLst/>
              <a:gdLst/>
              <a:ahLst/>
              <a:cxnLst/>
              <a:rect l="l" t="t" r="r" b="b"/>
              <a:pathLst>
                <a:path w="835025" h="793750">
                  <a:moveTo>
                    <a:pt x="469133" y="0"/>
                  </a:moveTo>
                  <a:lnTo>
                    <a:pt x="469133" y="269860"/>
                  </a:lnTo>
                  <a:lnTo>
                    <a:pt x="0" y="269860"/>
                  </a:lnTo>
                  <a:lnTo>
                    <a:pt x="0" y="523848"/>
                  </a:lnTo>
                  <a:lnTo>
                    <a:pt x="469133" y="523848"/>
                  </a:lnTo>
                  <a:lnTo>
                    <a:pt x="469133" y="793710"/>
                  </a:lnTo>
                  <a:lnTo>
                    <a:pt x="834912" y="396854"/>
                  </a:lnTo>
                  <a:lnTo>
                    <a:pt x="469133" y="0"/>
                  </a:lnTo>
                  <a:close/>
                </a:path>
              </a:pathLst>
            </a:custGeom>
            <a:solidFill>
              <a:srgbClr val="D5D5D5"/>
            </a:solidFill>
          </p:spPr>
          <p:txBody>
            <a:bodyPr wrap="square" lIns="0" tIns="0" rIns="0" bIns="0" rtlCol="0"/>
            <a:lstStyle/>
            <a:p>
              <a:endParaRPr sz="1092">
                <a:solidFill>
                  <a:prstClr val="black"/>
                </a:solidFill>
              </a:endParaRPr>
            </a:p>
          </p:txBody>
        </p:sp>
        <p:sp>
          <p:nvSpPr>
            <p:cNvPr id="27" name="object 23"/>
            <p:cNvSpPr/>
            <p:nvPr/>
          </p:nvSpPr>
          <p:spPr>
            <a:xfrm>
              <a:off x="4866087" y="3480724"/>
              <a:ext cx="835025" cy="793750"/>
            </a:xfrm>
            <a:custGeom>
              <a:avLst/>
              <a:gdLst/>
              <a:ahLst/>
              <a:cxnLst/>
              <a:rect l="l" t="t" r="r" b="b"/>
              <a:pathLst>
                <a:path w="835025" h="793750">
                  <a:moveTo>
                    <a:pt x="469133" y="523849"/>
                  </a:moveTo>
                  <a:lnTo>
                    <a:pt x="469133" y="793711"/>
                  </a:lnTo>
                  <a:lnTo>
                    <a:pt x="834912" y="396855"/>
                  </a:lnTo>
                  <a:lnTo>
                    <a:pt x="469133" y="0"/>
                  </a:lnTo>
                  <a:lnTo>
                    <a:pt x="469133" y="269861"/>
                  </a:lnTo>
                  <a:lnTo>
                    <a:pt x="0" y="269861"/>
                  </a:lnTo>
                  <a:lnTo>
                    <a:pt x="0" y="523849"/>
                  </a:lnTo>
                  <a:lnTo>
                    <a:pt x="469133"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28" name="object 24"/>
          <p:cNvGrpSpPr/>
          <p:nvPr/>
        </p:nvGrpSpPr>
        <p:grpSpPr>
          <a:xfrm>
            <a:off x="8858176" y="2123106"/>
            <a:ext cx="469394" cy="458227"/>
            <a:chOff x="14607083" y="3501159"/>
            <a:chExt cx="774065" cy="755650"/>
          </a:xfrm>
        </p:grpSpPr>
        <p:sp>
          <p:nvSpPr>
            <p:cNvPr id="29" name="object 25"/>
            <p:cNvSpPr/>
            <p:nvPr/>
          </p:nvSpPr>
          <p:spPr>
            <a:xfrm>
              <a:off x="14633261" y="3527337"/>
              <a:ext cx="721360" cy="702945"/>
            </a:xfrm>
            <a:custGeom>
              <a:avLst/>
              <a:gdLst/>
              <a:ahLst/>
              <a:cxnLst/>
              <a:rect l="l" t="t" r="r" b="b"/>
              <a:pathLst>
                <a:path w="721359" h="702945">
                  <a:moveTo>
                    <a:pt x="163262" y="0"/>
                  </a:moveTo>
                  <a:lnTo>
                    <a:pt x="0" y="194565"/>
                  </a:lnTo>
                  <a:lnTo>
                    <a:pt x="359381" y="496118"/>
                  </a:lnTo>
                  <a:lnTo>
                    <a:pt x="185921" y="702845"/>
                  </a:lnTo>
                  <a:lnTo>
                    <a:pt x="721213" y="633954"/>
                  </a:lnTo>
                  <a:lnTo>
                    <a:pt x="696104" y="94827"/>
                  </a:lnTo>
                  <a:lnTo>
                    <a:pt x="522643" y="301553"/>
                  </a:lnTo>
                  <a:lnTo>
                    <a:pt x="163262" y="0"/>
                  </a:lnTo>
                  <a:close/>
                </a:path>
              </a:pathLst>
            </a:custGeom>
            <a:solidFill>
              <a:srgbClr val="D5D5D5"/>
            </a:solidFill>
          </p:spPr>
          <p:txBody>
            <a:bodyPr wrap="square" lIns="0" tIns="0" rIns="0" bIns="0" rtlCol="0"/>
            <a:lstStyle/>
            <a:p>
              <a:endParaRPr sz="1092">
                <a:solidFill>
                  <a:prstClr val="black"/>
                </a:solidFill>
              </a:endParaRPr>
            </a:p>
          </p:txBody>
        </p:sp>
        <p:sp>
          <p:nvSpPr>
            <p:cNvPr id="30" name="object 26"/>
            <p:cNvSpPr/>
            <p:nvPr/>
          </p:nvSpPr>
          <p:spPr>
            <a:xfrm>
              <a:off x="14633260" y="3527337"/>
              <a:ext cx="721360" cy="702945"/>
            </a:xfrm>
            <a:custGeom>
              <a:avLst/>
              <a:gdLst/>
              <a:ahLst/>
              <a:cxnLst/>
              <a:rect l="l" t="t" r="r" b="b"/>
              <a:pathLst>
                <a:path w="721359" h="702945">
                  <a:moveTo>
                    <a:pt x="359377" y="496119"/>
                  </a:moveTo>
                  <a:lnTo>
                    <a:pt x="185913" y="702845"/>
                  </a:lnTo>
                  <a:lnTo>
                    <a:pt x="721210" y="633954"/>
                  </a:lnTo>
                  <a:lnTo>
                    <a:pt x="696101" y="94827"/>
                  </a:lnTo>
                  <a:lnTo>
                    <a:pt x="522637" y="301553"/>
                  </a:lnTo>
                  <a:lnTo>
                    <a:pt x="163260" y="0"/>
                  </a:lnTo>
                  <a:lnTo>
                    <a:pt x="0" y="194565"/>
                  </a:lnTo>
                  <a:lnTo>
                    <a:pt x="359377" y="49611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31" name="object 27"/>
          <p:cNvGrpSpPr/>
          <p:nvPr/>
        </p:nvGrpSpPr>
        <p:grpSpPr>
          <a:xfrm>
            <a:off x="2935354" y="4728667"/>
            <a:ext cx="538320" cy="513291"/>
            <a:chOff x="4839910" y="7797922"/>
            <a:chExt cx="887730" cy="846455"/>
          </a:xfrm>
        </p:grpSpPr>
        <p:sp>
          <p:nvSpPr>
            <p:cNvPr id="32" name="object 28"/>
            <p:cNvSpPr/>
            <p:nvPr/>
          </p:nvSpPr>
          <p:spPr>
            <a:xfrm>
              <a:off x="4866087" y="7824099"/>
              <a:ext cx="835025" cy="793750"/>
            </a:xfrm>
            <a:custGeom>
              <a:avLst/>
              <a:gdLst/>
              <a:ahLst/>
              <a:cxnLst/>
              <a:rect l="l" t="t" r="r" b="b"/>
              <a:pathLst>
                <a:path w="835025" h="793750">
                  <a:moveTo>
                    <a:pt x="365778" y="0"/>
                  </a:moveTo>
                  <a:lnTo>
                    <a:pt x="0" y="396855"/>
                  </a:lnTo>
                  <a:lnTo>
                    <a:pt x="365778" y="793711"/>
                  </a:lnTo>
                  <a:lnTo>
                    <a:pt x="365778" y="523850"/>
                  </a:lnTo>
                  <a:lnTo>
                    <a:pt x="834912" y="523850"/>
                  </a:lnTo>
                  <a:lnTo>
                    <a:pt x="834912" y="269861"/>
                  </a:lnTo>
                  <a:lnTo>
                    <a:pt x="365778" y="269861"/>
                  </a:lnTo>
                  <a:lnTo>
                    <a:pt x="365778" y="0"/>
                  </a:lnTo>
                  <a:close/>
                </a:path>
              </a:pathLst>
            </a:custGeom>
            <a:solidFill>
              <a:srgbClr val="D5D5D5"/>
            </a:solidFill>
          </p:spPr>
          <p:txBody>
            <a:bodyPr wrap="square" lIns="0" tIns="0" rIns="0" bIns="0" rtlCol="0"/>
            <a:lstStyle/>
            <a:p>
              <a:endParaRPr sz="1092">
                <a:solidFill>
                  <a:prstClr val="black"/>
                </a:solidFill>
              </a:endParaRPr>
            </a:p>
          </p:txBody>
        </p:sp>
        <p:sp>
          <p:nvSpPr>
            <p:cNvPr id="33" name="object 29"/>
            <p:cNvSpPr/>
            <p:nvPr/>
          </p:nvSpPr>
          <p:spPr>
            <a:xfrm>
              <a:off x="4866087" y="7824099"/>
              <a:ext cx="835025" cy="793750"/>
            </a:xfrm>
            <a:custGeom>
              <a:avLst/>
              <a:gdLst/>
              <a:ahLst/>
              <a:cxnLst/>
              <a:rect l="l" t="t" r="r" b="b"/>
              <a:pathLst>
                <a:path w="835025" h="793750">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34" name="object 30"/>
          <p:cNvGrpSpPr/>
          <p:nvPr/>
        </p:nvGrpSpPr>
        <p:grpSpPr>
          <a:xfrm>
            <a:off x="5825255" y="4728667"/>
            <a:ext cx="538320" cy="513291"/>
            <a:chOff x="9605572" y="7797922"/>
            <a:chExt cx="887730" cy="846455"/>
          </a:xfrm>
        </p:grpSpPr>
        <p:sp>
          <p:nvSpPr>
            <p:cNvPr id="35" name="object 31"/>
            <p:cNvSpPr/>
            <p:nvPr/>
          </p:nvSpPr>
          <p:spPr>
            <a:xfrm>
              <a:off x="9631749" y="7824099"/>
              <a:ext cx="835025" cy="793750"/>
            </a:xfrm>
            <a:custGeom>
              <a:avLst/>
              <a:gdLst/>
              <a:ahLst/>
              <a:cxnLst/>
              <a:rect l="l" t="t" r="r" b="b"/>
              <a:pathLst>
                <a:path w="835025" h="793750">
                  <a:moveTo>
                    <a:pt x="365779" y="0"/>
                  </a:moveTo>
                  <a:lnTo>
                    <a:pt x="0" y="396855"/>
                  </a:lnTo>
                  <a:lnTo>
                    <a:pt x="365779" y="793711"/>
                  </a:lnTo>
                  <a:lnTo>
                    <a:pt x="365779" y="523850"/>
                  </a:lnTo>
                  <a:lnTo>
                    <a:pt x="834912" y="523850"/>
                  </a:lnTo>
                  <a:lnTo>
                    <a:pt x="834912" y="269861"/>
                  </a:lnTo>
                  <a:lnTo>
                    <a:pt x="365779" y="269861"/>
                  </a:lnTo>
                  <a:lnTo>
                    <a:pt x="365779" y="0"/>
                  </a:lnTo>
                  <a:close/>
                </a:path>
              </a:pathLst>
            </a:custGeom>
            <a:solidFill>
              <a:srgbClr val="D5D5D5"/>
            </a:solidFill>
          </p:spPr>
          <p:txBody>
            <a:bodyPr wrap="square" lIns="0" tIns="0" rIns="0" bIns="0" rtlCol="0"/>
            <a:lstStyle/>
            <a:p>
              <a:endParaRPr sz="1092">
                <a:solidFill>
                  <a:prstClr val="black"/>
                </a:solidFill>
              </a:endParaRPr>
            </a:p>
          </p:txBody>
        </p:sp>
        <p:sp>
          <p:nvSpPr>
            <p:cNvPr id="36" name="object 32"/>
            <p:cNvSpPr/>
            <p:nvPr/>
          </p:nvSpPr>
          <p:spPr>
            <a:xfrm>
              <a:off x="9631749" y="7824099"/>
              <a:ext cx="835025" cy="793750"/>
            </a:xfrm>
            <a:custGeom>
              <a:avLst/>
              <a:gdLst/>
              <a:ahLst/>
              <a:cxnLst/>
              <a:rect l="l" t="t" r="r" b="b"/>
              <a:pathLst>
                <a:path w="835025" h="793750">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ln w="52354">
              <a:solidFill>
                <a:srgbClr val="D5D5D5"/>
              </a:solidFill>
            </a:ln>
          </p:spPr>
          <p:txBody>
            <a:bodyPr wrap="square" lIns="0" tIns="0" rIns="0" bIns="0" rtlCol="0"/>
            <a:lstStyle/>
            <a:p>
              <a:endParaRPr sz="1092">
                <a:solidFill>
                  <a:prstClr val="black"/>
                </a:solidFill>
              </a:endParaRPr>
            </a:p>
          </p:txBody>
        </p:sp>
      </p:grpSp>
      <p:grpSp>
        <p:nvGrpSpPr>
          <p:cNvPr id="37" name="object 33"/>
          <p:cNvGrpSpPr/>
          <p:nvPr/>
        </p:nvGrpSpPr>
        <p:grpSpPr>
          <a:xfrm>
            <a:off x="8852351" y="4756933"/>
            <a:ext cx="469394" cy="458227"/>
            <a:chOff x="14597476" y="7844535"/>
            <a:chExt cx="774065" cy="755650"/>
          </a:xfrm>
        </p:grpSpPr>
        <p:sp>
          <p:nvSpPr>
            <p:cNvPr id="38" name="object 34"/>
            <p:cNvSpPr/>
            <p:nvPr/>
          </p:nvSpPr>
          <p:spPr>
            <a:xfrm>
              <a:off x="14623659" y="7870713"/>
              <a:ext cx="721360" cy="702945"/>
            </a:xfrm>
            <a:custGeom>
              <a:avLst/>
              <a:gdLst/>
              <a:ahLst/>
              <a:cxnLst/>
              <a:rect l="l" t="t" r="r" b="b"/>
              <a:pathLst>
                <a:path w="721359" h="702945">
                  <a:moveTo>
                    <a:pt x="557951" y="0"/>
                  </a:moveTo>
                  <a:lnTo>
                    <a:pt x="198569" y="301553"/>
                  </a:lnTo>
                  <a:lnTo>
                    <a:pt x="25109" y="94827"/>
                  </a:lnTo>
                  <a:lnTo>
                    <a:pt x="0" y="633954"/>
                  </a:lnTo>
                  <a:lnTo>
                    <a:pt x="535292" y="702845"/>
                  </a:lnTo>
                  <a:lnTo>
                    <a:pt x="361831" y="496118"/>
                  </a:lnTo>
                  <a:lnTo>
                    <a:pt x="721203" y="194565"/>
                  </a:lnTo>
                  <a:lnTo>
                    <a:pt x="557951" y="0"/>
                  </a:lnTo>
                  <a:close/>
                </a:path>
              </a:pathLst>
            </a:custGeom>
            <a:solidFill>
              <a:srgbClr val="D5D5D5"/>
            </a:solidFill>
          </p:spPr>
          <p:txBody>
            <a:bodyPr wrap="square" lIns="0" tIns="0" rIns="0" bIns="0" rtlCol="0"/>
            <a:lstStyle/>
            <a:p>
              <a:endParaRPr sz="1092">
                <a:solidFill>
                  <a:prstClr val="black"/>
                </a:solidFill>
              </a:endParaRPr>
            </a:p>
          </p:txBody>
        </p:sp>
        <p:sp>
          <p:nvSpPr>
            <p:cNvPr id="39" name="object 35"/>
            <p:cNvSpPr/>
            <p:nvPr/>
          </p:nvSpPr>
          <p:spPr>
            <a:xfrm>
              <a:off x="14623653" y="7870713"/>
              <a:ext cx="721360" cy="702945"/>
            </a:xfrm>
            <a:custGeom>
              <a:avLst/>
              <a:gdLst/>
              <a:ahLst/>
              <a:cxnLst/>
              <a:rect l="l" t="t" r="r" b="b"/>
              <a:pathLst>
                <a:path w="721359" h="702945">
                  <a:moveTo>
                    <a:pt x="361832" y="496119"/>
                  </a:moveTo>
                  <a:lnTo>
                    <a:pt x="535296" y="702845"/>
                  </a:lnTo>
                  <a:lnTo>
                    <a:pt x="0" y="633954"/>
                  </a:lnTo>
                  <a:lnTo>
                    <a:pt x="25108" y="94827"/>
                  </a:lnTo>
                  <a:lnTo>
                    <a:pt x="198572" y="301553"/>
                  </a:lnTo>
                  <a:lnTo>
                    <a:pt x="557950" y="0"/>
                  </a:lnTo>
                  <a:lnTo>
                    <a:pt x="721210" y="194565"/>
                  </a:lnTo>
                  <a:lnTo>
                    <a:pt x="361832" y="496119"/>
                  </a:lnTo>
                  <a:close/>
                </a:path>
              </a:pathLst>
            </a:custGeom>
            <a:ln w="52354">
              <a:solidFill>
                <a:srgbClr val="D5D5D5"/>
              </a:solidFill>
            </a:ln>
          </p:spPr>
          <p:txBody>
            <a:bodyPr wrap="square" lIns="0" tIns="0" rIns="0" bIns="0" rtlCol="0"/>
            <a:lstStyle/>
            <a:p>
              <a:endParaRPr sz="1092">
                <a:solidFill>
                  <a:prstClr val="black"/>
                </a:solidFill>
              </a:endParaRPr>
            </a:p>
          </p:txBody>
        </p:sp>
      </p:grpSp>
      <p:sp>
        <p:nvSpPr>
          <p:cNvPr id="40" name="Rectangle 39"/>
          <p:cNvSpPr/>
          <p:nvPr/>
        </p:nvSpPr>
        <p:spPr>
          <a:xfrm>
            <a:off x="652789" y="6299505"/>
            <a:ext cx="8731424" cy="369332"/>
          </a:xfrm>
          <a:prstGeom prst="rect">
            <a:avLst/>
          </a:prstGeom>
        </p:spPr>
        <p:txBody>
          <a:bodyPr wrap="square">
            <a:spAutoFit/>
          </a:bodyPr>
          <a:lstStyle/>
          <a:p>
            <a:r>
              <a:rPr lang="en-US" dirty="0">
                <a:solidFill>
                  <a:schemeClr val="accent3">
                    <a:lumMod val="25000"/>
                  </a:schemeClr>
                </a:solidFill>
                <a:latin typeface="Abadi" panose="020B0604020104020204" pitchFamily="34" charset="0"/>
              </a:rPr>
              <a:t>GitHub URL: </a:t>
            </a:r>
            <a:r>
              <a:rPr lang="en-US" dirty="0">
                <a:solidFill>
                  <a:srgbClr val="0948CB"/>
                </a:solidFill>
                <a:latin typeface="Abadi" panose="020B0604020104020204" pitchFamily="34" charset="0"/>
              </a:rPr>
              <a:t>https://github.com/raj-sharma123/Applied-Data-Science-Capstone </a:t>
            </a:r>
            <a:endParaRPr lang="en-US" dirty="0">
              <a:solidFill>
                <a:srgbClr val="0948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purl.org/dc/elements/1.1/"/>
    <ds:schemaRef ds:uri="155be751-a274-42e8-93fb-f39d3b9bccc8"/>
    <ds:schemaRef ds:uri="http://schemas.microsoft.com/office/2006/metadata/properties"/>
    <ds:schemaRef ds:uri="f80a141d-92ca-4d3d-9308-f7e7b1d44ce8"/>
    <ds:schemaRef ds:uri="http://schemas.microsoft.com/office/2006/documentManagement/types"/>
    <ds:schemaRef ds:uri="http://purl.org/dc/dcmitype/"/>
    <ds:schemaRef ds:uri="http://www.w3.org/XML/1998/namespace"/>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253</TotalTime>
  <Words>2574</Words>
  <Application>Microsoft Office PowerPoint</Application>
  <PresentationFormat>Widescreen</PresentationFormat>
  <Paragraphs>295</Paragraphs>
  <Slides>48</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Abadi</vt:lpstr>
      <vt:lpstr>Arial</vt:lpstr>
      <vt:lpstr>Calibri</vt:lpstr>
      <vt:lpstr>Calibri Light</vt:lpstr>
      <vt:lpstr>Courier New</vt:lpstr>
      <vt:lpstr>IBM Plex Mono SemiBold</vt:lpstr>
      <vt:lpstr>IBM Plex Mono Text</vt:lpstr>
      <vt:lpstr>Microsoft Sans Serif</vt:lpstr>
      <vt:lpstr>SF Pro</vt:lpstr>
      <vt:lpstr>Times New Roman</vt:lpstr>
      <vt:lpstr>Verdana</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RAJ SHARMA</cp:lastModifiedBy>
  <cp:revision>214</cp:revision>
  <dcterms:created xsi:type="dcterms:W3CDTF">2021-04-29T18:58:34Z</dcterms:created>
  <dcterms:modified xsi:type="dcterms:W3CDTF">2024-06-10T06:31:50Z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